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skanything-app.com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143000"/>
            <a:ext cx="10744200" cy="1508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DejaVu Sans"/>
              </a:rPr>
              <a:t>Which DSPM vendors are actually worth evaluating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2926080"/>
            <a:ext cx="969264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200" b="0">
                <a:solidFill>
                  <a:srgbClr val="BDE8E7"/>
                </a:solidFill>
                <a:latin typeface="DejaVu Sans"/>
              </a:rPr>
              <a:t>An evidence-led enterprise buyer’s guide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5349240"/>
            <a:ext cx="1069848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0">
                <a:solidFill>
                  <a:srgbClr val="D9E2EC"/>
                </a:solidFill>
                <a:latin typeface="DejaVu Sans"/>
              </a:rPr>
              <a:t>Researched 29 July 2026  •  Evaluation guide, not a universal league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Sentra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Focused cloud-first specialist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Cloud-first and data-platform-heavy fit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In-place scanning, classification context, and DDR proposition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Useful counterweight to broader suites and CNAPP bundles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Prove depth outside cloud and define near-real-time precisely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Sentra product documentation; CSO; Omdia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Wiz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CNAPP/cloud-graph benchmark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Connects sensitive data to exposure, identities, vulnerabilities, workloads, code, and attack paths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Strong fit when cloud security owns the problem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Compare against specialists for SaaS, collaboration, privacy, retention, and activity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Obtain roadmap and neutrality commitments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Wiz product documentation; CSO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Microsoft Purview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Incumbent-first option for Microsoft data and AI</a:t>
            </a:r>
          </a:p>
        </p:txBody>
      </p:sp>
      <p:pic>
        <p:nvPicPr>
          <p:cNvPr id="5" name="Picture 4" descr="microsoft-purview-dspm-deployment-mod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25880"/>
            <a:ext cx="7040880" cy="386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18120" y="1417320"/>
            <a:ext cx="3703320" cy="3429000"/>
          </a:xfrm>
          <a:prstGeom prst="rect">
            <a:avLst/>
          </a:prstGeom>
          <a:solidFill>
            <a:srgbClr val="EDF5F7"/>
          </a:solidFill>
          <a:ln>
            <a:noFill/>
          </a:ln>
        </p:spPr>
        <p:txBody>
          <a:bodyPr wrap="square" lIns="164592" rIns="164592" tIns="164592" bIns="164592" anchor="t">
            <a:normAutofit/>
          </a:bodyPr>
          <a:lstStyle/>
          <a:p>
            <a:pPr algn="l"/>
            <a:r>
              <a:rPr sz="1600" b="0">
                <a:solidFill>
                  <a:srgbClr val="172B4D"/>
                </a:solidFill>
                <a:latin typeface="DejaVu Sans"/>
              </a:rPr>
              <a:t>Strongest when Microsoft 365, Copilot, Entra, endpoints, Fabric, and Purview labels define the control plane.</a:t>
            </a:r>
            <a:br/>
            <a:br/>
            <a:r>
              <a:rPr sz="1600" b="0">
                <a:solidFill>
                  <a:srgbClr val="172B4D"/>
                </a:solidFill>
                <a:latin typeface="DejaVu Sans"/>
              </a:rPr>
              <a:t>Validate previews, licensing, regions, prerequisites, partner dependencies, and non-Microsoft coverage.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Visual credit: Microsoft Learn, “Deploy and use Data Security Posture Management” (vendor-authored workflow)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Securiti / Veeam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Governance, privacy, AI trust, and resilience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Distinctive hypothesis: one inventory and policy plane across production, secondary data, privacy, governance, AI, and resilience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Principal risk: acquisition integration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Score shipping integration separately from roadmap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Omdia; Veeam acquisition completion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Proofpoint DSPM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Human risk, lineage, DLP, and attack paths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Normalyze-derived classification across cloud and on-premises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Strategic case: connect posture with Proofpoint’s human-centric security and DLP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Validate whether identity, policy, incidents, classifiers, telemetry, administration, and licensing are truly unified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Proofpoint product and technical documentation; CSO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Conditional specialists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Use when the operating model fits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Palo Alto: Cortex/SOC consolidation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Rubrik: posture plus backup, recovery, and Copilot readiness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Thales: discovery to encryption, tokenization, masking, and keys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Concentric AI: semantic unstructured data and least privilege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IBM Guardium: incumbent and regulated-enterprise RFPs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article; Omdia; CSO; vendor documentation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Not default—but credible in context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Installed-base choices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OpenText: reasonable for its installed base; prove integrated cloud usability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Skyhigh: include where SSE/CASB integration is strategic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Tenable: exposure-management operating model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OneTrust: privacy-led program; verify security depth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Native cloud services: baselines and enforcement targets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article; Omdia; CSO; Microsoft Learn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Scenario A: Multicloud, cloud-native engineering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Shortlist by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Start: Cyera, Sentra, Wiz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Add BigID for heterogeneity/governance; Palo Alto if Cortex is strategic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Test exact databases, object stores, lakehouses, Kubernetes volumes, serverless, code, vectors, AI, and cross-account identity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scenario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Scenario B: Microsoft 365, Copilot, file shares, SaaS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Shortlist by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Start: Varonis, Purview, Cyera or BigID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Add Rubrik when resilience and Copilot readiness link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Test groups, external sharing, guests, stale identities, labels, movement, and Copilot reachability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scenario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Scenario C: Privacy, records, governance, security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Shortlist by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Start: BigID, Securiti/Veeam, Cyera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Add OneTrust if already strategic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Demand one shared inventory across privacy, retention, residency, ownership, exposure, and AI 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scenario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Executive answer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The defensible starting point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Core five: Cyera, BigID, Varonis, Sentra, Wiz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Add Microsoft Purview, Securiti/Veeam, or Proofpoint when the operating model fits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Use conditional specialists for Cortex consolidation, resilience, cryptography, or semantic unstructured-data control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Choose different architectural families; test them on the same estate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article; CSO (2026); Omdia (2025)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Scenario D: Regulated data &amp; cryptographic control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Shortlist by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Start: Thales, IBM Guardium, BigID or Cyera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Add incumbent database-activity monitoring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Prove discovery through tokenization, masking, encryption or access change—and verify the application still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scenario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Scenario E: Exfiltration, insider risk &amp; DLP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Shortlist by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Start: Varonis, Proofpoint, Cyera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Consider Concentric AI for semantic DLP; Purview for Microsoft endpoints/productivity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Require movement, behavior, content context, enforcement, investigation, and recorded outcome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scenario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Scenario F: Recovery and cyber resilience first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Shortlist by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Start: Rubrik and Securiti/Veeam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Add Cyera, BigID, or Varonis as independent discovery benchmark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Test live production coverage and effective access; make specialists show protection and recoverability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scenario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1–2. Estate and corpus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Make coverage measurable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Create a source ledger before inviting vendors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Use lawful synthetic or authorized data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Include exact, near-match, custom, multilingual, tabular, JSON, archive, scan, office, duplicate, transformed, stale, encrypted, mislabeled, and unowned cases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Record ground truth; calculate precision, recall, false positives, false negatives, time, and freshness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rigorous proof-of-value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3–4. Access graph and architecture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Explain reachability and scan cost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Test direct/inherited grants, nested groups, conditions, cross-tenant trust, links, guests, services, agents, dormant identities, network exposure, and actual use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Require an explainable identity → entitlement → workload/service → sensitive object path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Verify control-plane/scanner locations, transmitted data, privileges, impact, cadence, failures, and recovery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rigorous proof-of-value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5–7. Closure, comparison, operations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Measure durable risk reduction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For ten findings, test exact path, least-disruptive fix, approvals, exceptions, method, rollback, verification, and audit trail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Run blind paired comparisons with the same sources, permissions, time, and criteria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800">
                <a:solidFill>
                  <a:srgbClr val="172B4D"/>
                </a:solidFill>
                <a:latin typeface="DejaVu Sans"/>
              </a:rPr>
              <a:t>Operate for 30–60 days; introduce change and track latency, drift, reopened issues, analyst time, connector failures, spend, and throttling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rigorous proof-of-value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Weighted scorecard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Default weights; adjust by scenario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98448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Coverage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2080" y="1298448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15%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1298448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Classification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35640" y="1298448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15%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103120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Access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12080" y="2103120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12%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2103120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Remediation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35640" y="2103120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12%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907791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Architecture / privacy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80" y="2907791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10%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2907791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Risk context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35640" y="2907791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8%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3712464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Activity / lineage / DDR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12080" y="3712464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8%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9360" y="3712464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Performance / cost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35640" y="3712464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8%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4517136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Integrations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12080" y="4517136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09360" y="4517136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Administration / support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35640" y="4517136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4%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5321808"/>
            <a:ext cx="4480560" cy="475488"/>
          </a:xfrm>
          <a:prstGeom prst="rect">
            <a:avLst/>
          </a:prstGeom>
          <a:solidFill>
            <a:srgbClr val="EEF3F6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1">
                <a:solidFill>
                  <a:srgbClr val="172B4D"/>
                </a:solidFill>
                <a:latin typeface="DejaVu Sans"/>
              </a:rPr>
              <a:t>Vendor / roadmap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12080" y="5321808"/>
            <a:ext cx="749808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DejaVu Sans"/>
              </a:rPr>
              <a:t>3%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suggested weighted scorecard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Pass/fail gates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Apply before weighted scoring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No uncontrolled extraction of prohibited content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No unacceptable production impact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Required residency and regulatory terms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Complete support for the most critical sources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Usable export/API and deletion on termination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No critical remediation without approval, audit, and rollback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pass/fail gates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Commercial and contracting diligence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Normalize the bids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353312"/>
            <a:ext cx="5349240" cy="438912"/>
          </a:xfrm>
          <a:prstGeom prst="rect">
            <a:avLst/>
          </a:prstGeom>
          <a:solidFill>
            <a:srgbClr val="EAF4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176B87"/>
                </a:solidFill>
                <a:latin typeface="DejaVu Sans"/>
              </a:rPr>
              <a:t>Cost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847088"/>
            <a:ext cx="5230368" cy="434340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Scanned/rescanned data and object counts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Production vs backup copies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Connectors, scanners, regions, tenants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Modules, cloud charges, SIEM ingestion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Services, classifiers, support, managed operations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9632" y="1353312"/>
            <a:ext cx="5349240" cy="438912"/>
          </a:xfrm>
          <a:prstGeom prst="rect">
            <a:avLst/>
          </a:prstGeom>
          <a:solidFill>
            <a:srgbClr val="EAF4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176B87"/>
                </a:solidFill>
                <a:latin typeface="DejaVu Sans"/>
              </a:rPr>
              <a:t>Contract outcomes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6208" y="1847088"/>
            <a:ext cx="5212080" cy="434340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Named source/service/version matrix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Connector and classification service levels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Processing and subprocessor commitments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Ownership, export, deletion, price protection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Acceptance criteria tied to proof of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article; CSO pricing discussion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Practical red flags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Evidence gaps to challenge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Logo wall without field-level support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Precision without recall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“No data leaves” without a data-flow diagram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“Real time” based on daily scans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Unexplained risk scoring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Ticket-only remediation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Automation without blast-radius analysis and rollback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AI claims without boundaries, evaluation data, and review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Roadmap counted as shipping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Suite discount without specialist benchmark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Compliance reports presented as compliance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500">
                <a:solidFill>
                  <a:srgbClr val="172B4D"/>
                </a:solidFill>
                <a:latin typeface="DejaVu Sans"/>
              </a:rPr>
              <a:t>No exit path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practical red flags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Why there is no universal “best”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Category boundaries matter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DSPM now spans DLP, privacy and governance, entitlement management, cloud-posture integration, and AI-workflow protection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Products differ in source depth, deployment model, scan cadence, integrations, and remediation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Public evidence is asymmetric: documentation is plentiful; neutral benchmarks and price books are scarce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Treat scale, accuracy, ROI, and time-to-value claims as hypotheses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CSO buyer’s guide; Omdia Universe: DSPM, 2025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What the evidence supports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And what it cannot decide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353312"/>
            <a:ext cx="5349240" cy="438912"/>
          </a:xfrm>
          <a:prstGeom prst="rect">
            <a:avLst/>
          </a:prstGeom>
          <a:solidFill>
            <a:srgbClr val="EAF4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176B87"/>
                </a:solidFill>
                <a:latin typeface="DejaVu Sans"/>
              </a:rPr>
              <a:t>Supported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847088"/>
            <a:ext cx="5230368" cy="434340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Credible candidates exist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Centers of gravity materially differ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Analyst lists overlap but do not agree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Shortlisting must follow operating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9632" y="1353312"/>
            <a:ext cx="5349240" cy="438912"/>
          </a:xfrm>
          <a:prstGeom prst="rect">
            <a:avLst/>
          </a:prstGeom>
          <a:solidFill>
            <a:srgbClr val="EAF4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176B87"/>
                </a:solidFill>
                <a:latin typeface="DejaVu Sans"/>
              </a:rPr>
              <a:t>Not established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6208" y="1847088"/>
            <a:ext cx="5212080" cy="434340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Best classification recall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Most accurate effective access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Lowest total cost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Fewest irrelevant alerts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Generalized scale or time-to-value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Complete acquisition integration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600">
                <a:solidFill>
                  <a:srgbClr val="172B4D"/>
                </a:solidFill>
                <a:latin typeface="DejaVu Sans"/>
              </a:rPr>
              <a:t>Reliable AI suggestions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evidence limitations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Final recommendation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A focused, testable starting point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Invite Cyera, BigID, and either Varonis or Wiz—based on collaboration/permissions versus cloud attack paths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Substitute Sentra for cloud-data-platform focus; add ecosystem specialists only where the operating model demands them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Select the product that accurately finds material sensitive assets, explains reachability, detects meaningful change, and safely closes exposure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Judge results on representative data, acceptable privileges, operational fit, and total cost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final recommendation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Sources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Full URLs remain in answer.pdf and answer.docx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234440"/>
            <a:ext cx="5440680" cy="521208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*CSO*, “DSPM buyer’s guide: Top 10 data security posture management tools,” 27 May 2026  •  csoonline.com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Omdia Universe: Data Security Posture Management, 2025  •  cpl.thalesgroup.com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Cyera DSPM  •  cyera.com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BigID DSPM  •  bigid.com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BigID DSPM + AI-SPM  •  home.bigid.com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Varonis SSPM/data security  •  varonis.com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Sentra DSPM glossary  •  sentra.io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Wiz DSPM  •  wiz.io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Wiz, “Wiz extends DSPM capabilities to code bases,” 12 March 2024  •  wiz.io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Microsoft Learn, “Learn about Data Security Posture Management”  •  learn.microsoft.com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Microsoft Learn, Data Security Posture agent  •  learn.microsoft.com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2200" y="1234440"/>
            <a:ext cx="5394960" cy="521208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Microsoft Learn, “Deploy and use Data Security Posture Management”  •  learn.microsoft.com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Veeam acquisition completion  •  veeam.com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Proofpoint, “Normalyze is now Proofpoint”  •  proofpoint.com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Proofpoint DSPM buyer guide  •  proofpoint.com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Proofpoint/Normalyze, data in motion and lineage  •  proofpoint.com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Palo Alto Networks Prisma Cloud Field Guide  •  start.paloaltonetworks.com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Rubrik, “What Is DSPM?”  •  rubrik.com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Rubrik DSPM for Microsoft 365 Copilot  •  rubrik.com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Rubrik fintech customer story  •  rubrik.com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050">
                <a:solidFill>
                  <a:srgbClr val="172B4D"/>
                </a:solidFill>
                <a:latin typeface="DejaVu Sans"/>
              </a:rPr>
              <a:t>Concentric AI  •  concentric.ai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Complete linked source ledger: answer.pdf and answer.docx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2"/>
              </a:rPr>
              <a:t>Explore more questions at Ask Anything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What “worth evaluating” means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Evidence standard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A coherent product and plausible operating model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Relevant source coverage and a route from discovery to reduced exposure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Vendor statements remain claims; analyst rankings remain judgments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No reviewed source provides a current controlled cross-vendor benchmark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“What worth evaluating means”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DSPM’s minimum questions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From inventory to 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What sensitive data exists?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Where is it?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Who or what can reach it?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Is it appropriately protected?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2000">
                <a:solidFill>
                  <a:srgbClr val="172B4D"/>
                </a:solidFill>
                <a:latin typeface="DejaVu Sans"/>
              </a:rPr>
              <a:t>Mature products add usage, lineage, contextual risk, compliance evidence, DDR, AI controls, and remediation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“DSPM is no longer one product category”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Six architectural families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Different centers of gravity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17320"/>
            <a:ext cx="3429000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DejaVu Sans"/>
              </a:rPr>
              <a:t>Pure play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47672"/>
            <a:ext cx="3429000" cy="1051560"/>
          </a:xfrm>
          <a:prstGeom prst="rect">
            <a:avLst/>
          </a:prstGeom>
          <a:solidFill>
            <a:srgbClr val="EAF0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0">
                <a:solidFill>
                  <a:srgbClr val="172B4D"/>
                </a:solidFill>
                <a:latin typeface="DejaVu Sans"/>
              </a:rPr>
              <a:t>Cross-platform data context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4840" y="1417320"/>
            <a:ext cx="3429000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DejaVu Sans"/>
              </a:rPr>
              <a:t>Governance / privacy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4840" y="1947672"/>
            <a:ext cx="3429000" cy="1051560"/>
          </a:xfrm>
          <a:prstGeom prst="rect">
            <a:avLst/>
          </a:prstGeom>
          <a:solidFill>
            <a:srgbClr val="EAF0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0">
                <a:solidFill>
                  <a:srgbClr val="172B4D"/>
                </a:solidFill>
                <a:latin typeface="DejaVu Sans"/>
              </a:rPr>
              <a:t>Ownership and compliance workflows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0" y="1417320"/>
            <a:ext cx="3429000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DejaVu Sans"/>
              </a:rPr>
              <a:t>Permissions / activity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0" y="1947672"/>
            <a:ext cx="3429000" cy="1051560"/>
          </a:xfrm>
          <a:prstGeom prst="rect">
            <a:avLst/>
          </a:prstGeom>
          <a:solidFill>
            <a:srgbClr val="EAF0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0">
                <a:solidFill>
                  <a:srgbClr val="172B4D"/>
                </a:solidFill>
                <a:latin typeface="DejaVu Sans"/>
              </a:rPr>
              <a:t>Exposure reduction and threat detection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474720"/>
            <a:ext cx="3429000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DejaVu Sans"/>
              </a:rPr>
              <a:t>CNAPP-embedded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005072"/>
            <a:ext cx="3429000" cy="1051560"/>
          </a:xfrm>
          <a:prstGeom prst="rect">
            <a:avLst/>
          </a:prstGeom>
          <a:solidFill>
            <a:srgbClr val="EAF0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0">
                <a:solidFill>
                  <a:srgbClr val="172B4D"/>
                </a:solidFill>
                <a:latin typeface="DejaVu Sans"/>
              </a:rPr>
              <a:t>Cloud attack paths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4840" y="3474720"/>
            <a:ext cx="3429000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DejaVu Sans"/>
              </a:rPr>
              <a:t>Protection / resilience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4840" y="4005072"/>
            <a:ext cx="3429000" cy="1051560"/>
          </a:xfrm>
          <a:prstGeom prst="rect">
            <a:avLst/>
          </a:prstGeom>
          <a:solidFill>
            <a:srgbClr val="EAF0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0">
                <a:solidFill>
                  <a:srgbClr val="172B4D"/>
                </a:solidFill>
                <a:latin typeface="DejaVu Sans"/>
              </a:rPr>
              <a:t>Recoverability context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3474720"/>
            <a:ext cx="3429000" cy="475488"/>
          </a:xfrm>
          <a:prstGeom prst="rect">
            <a:avLst/>
          </a:prstGeom>
          <a:solidFill>
            <a:srgbClr val="176B87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DejaVu Sans"/>
              </a:rPr>
              <a:t>Native ecosystem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4005072"/>
            <a:ext cx="3429000" cy="1051560"/>
          </a:xfrm>
          <a:prstGeom prst="rect">
            <a:avLst/>
          </a:prstGeom>
          <a:solidFill>
            <a:srgbClr val="EAF0F4"/>
          </a:solidFill>
          <a:ln>
            <a:noFill/>
          </a:ln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500" b="0">
                <a:solidFill>
                  <a:srgbClr val="172B4D"/>
                </a:solidFill>
                <a:latin typeface="DejaVu Sans"/>
              </a:rPr>
              <a:t>Low-friction incumbent enforcement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Approved article, architectural-family table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Cyera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Modern pure-play benchmark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Breadth across cloud, SaaS, DBaaS, and on-premises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Data-first graph with classification and remediation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Test precision and recall—not advertised precision alone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Separate native actions, integrations, and extra 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Cyera product documentation; CSO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BigID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Breadth and organizational convergence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Strong fit for heterogeneous, legacy, privacy, and governance-heavy estates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Omdia: leader with broad overall capability portfolio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Connector existence is not connector depth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Test architecture, tuning effort, stewardship, and 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BigID product documentation; Omdia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47472"/>
            <a:ext cx="1101852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700" b="1">
                <a:solidFill>
                  <a:srgbClr val="102A43"/>
                </a:solidFill>
                <a:latin typeface="DejaVu Sans"/>
              </a:rPr>
              <a:t>Varonis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928" y="1069848"/>
            <a:ext cx="1325880" cy="64008"/>
          </a:xfrm>
          <a:prstGeom prst="rect">
            <a:avLst/>
          </a:prstGeom>
          <a:solidFill>
            <a:srgbClr val="2CA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0" y="384048"/>
            <a:ext cx="315468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1000" b="0">
                <a:solidFill>
                  <a:srgbClr val="5B6B7A"/>
                </a:solidFill>
                <a:latin typeface="DejaVu Sans"/>
              </a:rPr>
              <a:t>Permissions, usage, and active exposure reduction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10789920" cy="466344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Best fit for oversharing, stale access, SaaS collaboration, and file estates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Effective access and activity can be more valuable than raw inventory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Validate databases, lakehouses, engineering, and multicloud PaaS</a:t>
            </a:r>
          </a:p>
          <a:p>
            <a:pPr>
              <a:lnSpc>
                <a:spcPct val="108000"/>
              </a:lnSpc>
              <a:spcAft>
                <a:spcPts val="900"/>
              </a:spcAft>
            </a:pPr>
            <a:r>
              <a:rPr sz="1900">
                <a:solidFill>
                  <a:srgbClr val="172B4D"/>
                </a:solidFill>
                <a:latin typeface="DejaVu Sans"/>
              </a:rPr>
              <a:t>Separate native automation from managed 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B6B7A"/>
                </a:solidFill>
                <a:latin typeface="DejaVu Sans"/>
              </a:rPr>
              <a:t>Varonis product documentation; CSO; Omdia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DSPM vendors are actually worth evaluating today?</dc:title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