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Opening: identity is the pivot, not a supporting control. Full bibliography and evidence limitations are in the companion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Full bibliography:</a:t>
            </a:r>
          </a:p>
          <a:p>
            <a:r>
              <a:t>https://huggingface.co/blog/security-incident-july-2026</a:t>
            </a:r>
          </a:p>
          <a:p>
            <a:r>
              <a:t>https://www.microsoft.com/en-us/security/blog/2026/06/05/securing-ci-cd-in-agentic-world-claude-code-github-action-case/</a:t>
            </a:r>
          </a:p>
          <a:p>
            <a:r>
              <a:t>https://doi.org/10.6028/NIST.SP.800-207A</a:t>
            </a:r>
          </a:p>
          <a:p>
            <a:r>
              <a:t>https://spiffe.io/docs/latest/spiffe/concepts/</a:t>
            </a:r>
          </a:p>
          <a:p>
            <a:r>
              <a:t>https://cheatsheetseries.owasp.org/cheatsheets/AI_Agent_Security_Cheat_Sheet.html</a:t>
            </a:r>
          </a:p>
          <a:p>
            <a:r>
              <a:t>Additional sources are in answer.md, answer.pdf, and answer.docx.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Hugging Face reports malicious dataset processing, node escalation, credential harvesting, movement to several clusters, and analysis of more than 17,000 events. Direct URL: https://huggingface.co/blog/security-incident-july-2026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Microsoft documented a file-read path to /proc/self/environ in a Claude Code GitHub Action context and says the path was mitigated in version 2.1.128. URL in citation.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five-part identity model is Ask Anything analysis grounded in workload/service identity and zero-trust authorization. URL: https://doi.org/10.6028/NIST.SP.800-207A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Use cloud federation or SPIFFE/SPIRE. AWS: https://docs.aws.amazon.com/IAM/latest/UserGuide/best-practices.html ; SPIFFE: https://spiffe.io/docs/latest/spiffe/concepts/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Velocity is an authorization dimension for autonomous systems. OWASP URL in citation; NIST: https://doi.org/10.6028/NIST.SP.800-207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Keep identity/security control plane separate from all agent zones. Direct URL: https://spiffe.io/docs/latest/spiffe/concepts/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Authoritative logs must be outside the agent admin domain. Hugging Face: https://huggingface.co/blog/security-incident-july-2026 ; Kubernetes URL in citation.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Supporting URLs: GitHub citation; AWS https://docs.aws.amazon.com/IAM/latest/UserGuide/best-practices.html ; Google https://docs.cloud.google.com/iam/docs/workload-identities ; Kubernetes https://kubernetes.io/docs/concepts/security/service-accounts/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doi.org/10.6028/NIST.SP.800-207A" TargetMode="External"/><Relationship Id="rId4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huggingface.co/blog/security-incident-july-2026" TargetMode="External"/><Relationship Id="rId3" Type="http://schemas.openxmlformats.org/officeDocument/2006/relationships/hyperlink" Target="https://www.microsoft.com/en-us/security/blog/2026/06/05/securing-ci-cd-in-agentic-world-claude-code-github-action-case/" TargetMode="External"/><Relationship Id="rId4" Type="http://schemas.openxmlformats.org/officeDocument/2006/relationships/hyperlink" Target="https://doi.org/10.6028/NIST.SP.800-207A" TargetMode="External"/><Relationship Id="rId5" Type="http://schemas.openxmlformats.org/officeDocument/2006/relationships/hyperlink" Target="https://spiffe.io/docs/latest/spiffe/concepts/" TargetMode="External"/><Relationship Id="rId6" Type="http://schemas.openxmlformats.org/officeDocument/2006/relationships/hyperlink" Target="https://cheatsheetseries.owasp.org/cheatsheets/AI_Agent_Security_Cheat_Sheet.html" TargetMode="External"/><Relationship Id="rId7" Type="http://schemas.openxmlformats.org/officeDocument/2006/relationships/notesSlide" Target="../notesSlides/notesSlide10.xml"/><Relationship Id="rId8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hyperlink" Target="https://huggingface.co/blog/security-incident-july-2026" TargetMode="External"/><Relationship Id="rId4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microsoft.com/en-us/security/blog/2026/06/05/securing-ci-cd-in-agentic-world-claude-code-github-action-case/" TargetMode="Externa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doi.org/10.6028/NIST.SP.800-207A" TargetMode="Externa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hyperlink" Target="https://spiffe.io/docs/latest/spiffe/concepts/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cheatsheetseries.owasp.org/cheatsheets/AI_Agent_Security_Cheat_Sheet.html" TargetMode="Externa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piffe.io/docs/latest/spiffe/concepts/" TargetMode="Externa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kubernetes.io/docs/concepts/security/service-accounts/" TargetMode="Externa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docs.github.com/en/actions/reference/security/secure-use" TargetMode="Externa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6A6"/>
                </a:solidFill>
                <a:latin typeface="Aptos"/>
              </a:rPr>
              <a:t>ASK ANYTHING /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6400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Machine-speed</a:t>
            </a:r>
            <a:br/>
            <a:r>
              <a:rPr sz="3600" b="1">
                <a:solidFill>
                  <a:srgbClr val="FFFFFF"/>
                </a:solidFill>
                <a:latin typeface="Aptos"/>
              </a:rPr>
              <a:t>containment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926080"/>
            <a:ext cx="56692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DCE9EF"/>
                </a:solidFill>
                <a:latin typeface="Aptos"/>
              </a:rPr>
              <a:t>Redesign NHI and least privilege so one compromised agent task cannot become universal developer-infrastructure authority.</a:t>
            </a:r>
          </a:p>
        </p:txBody>
      </p:sp>
      <p:pic>
        <p:nvPicPr>
          <p:cNvPr id="5" name="Picture 4" descr="figure_privile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1005840"/>
            <a:ext cx="4937760" cy="2779776"/>
          </a:xfrm>
          <a:prstGeom prst="rect">
            <a:avLst/>
          </a:prstGeom>
        </p:spPr>
      </p:pic>
      <p:sp>
        <p:nvSpPr>
          <p:cNvPr id="6" name="TextBox 5">
            <a:hlinkClick r:id="rId3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Original Ask Anything analysis; evidence table in report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Five sources to anchor implementation</a:t>
            </a: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914400" y="141732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1. Hugging Face incident disclosure</a:t>
            </a: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914400" y="228600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2. Microsoft CI/CD agent research</a:t>
            </a:r>
          </a:p>
        </p:txBody>
      </p:sp>
      <p:sp>
        <p:nvSpPr>
          <p:cNvPr id="6" name="TextBox 5">
            <a:hlinkClick r:id="rId4"/>
          </p:cNvPr>
          <p:cNvSpPr txBox="1"/>
          <p:nvPr/>
        </p:nvSpPr>
        <p:spPr>
          <a:xfrm>
            <a:off x="914400" y="315468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3. NIST SP 800-207A</a:t>
            </a:r>
          </a:p>
        </p:txBody>
      </p:sp>
      <p:sp>
        <p:nvSpPr>
          <p:cNvPr id="7" name="TextBox 6">
            <a:hlinkClick r:id="rId5"/>
          </p:cNvPr>
          <p:cNvSpPr txBox="1"/>
          <p:nvPr/>
        </p:nvSpPr>
        <p:spPr>
          <a:xfrm>
            <a:off x="914400" y="4023359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4. SPIFFE workload identity</a:t>
            </a:r>
          </a:p>
        </p:txBody>
      </p:sp>
      <p:sp>
        <p:nvSpPr>
          <p:cNvPr id="8" name="TextBox 7">
            <a:hlinkClick r:id="rId6"/>
          </p:cNvPr>
          <p:cNvSpPr txBox="1"/>
          <p:nvPr/>
        </p:nvSpPr>
        <p:spPr>
          <a:xfrm>
            <a:off x="914400" y="4892040"/>
            <a:ext cx="10241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5. OWASP AI Agent Security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241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93D6D6"/>
                </a:solidFill>
                <a:latin typeface="Aptos"/>
              </a:rPr>
              <a:t>Full bibliography and claim-level links: companion report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8"/>
              </a:rPr>
              <a:t>Explore more questions at Ask Anything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CASE ANCHOR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The incident crossed four identity boundaries</a:t>
            </a:r>
          </a:p>
        </p:txBody>
      </p:sp>
      <p:pic>
        <p:nvPicPr>
          <p:cNvPr id="4" name="Picture 3" descr="figure_attac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17320"/>
            <a:ext cx="10789920" cy="5394960"/>
          </a:xfrm>
          <a:prstGeom prst="rect">
            <a:avLst/>
          </a:prstGeom>
        </p:spPr>
      </p:pic>
      <p:sp>
        <p:nvSpPr>
          <p:cNvPr id="5" name="TextBox 4">
            <a:hlinkClick r:id="rId3"/>
          </p:cNvPr>
          <p:cNvSpPr txBox="1"/>
          <p:nvPr/>
        </p:nvSpPr>
        <p:spPr>
          <a:xfrm>
            <a:off x="640080" y="653796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Hugging Face, Security incident disclosure — July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WHY LEGACY CI FAILS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Prompt controls cannot carry the authorization boundary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54480"/>
            <a:ext cx="5212080" cy="146304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17830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2A65A"/>
                </a:solidFill>
                <a:latin typeface="Aptos"/>
              </a:rPr>
              <a:t>UNTRUSTED CONTEXT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" y="2240280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Issue, pull request, dataset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554480"/>
            <a:ext cx="5212080" cy="146304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0" y="17830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2A65A"/>
                </a:solidFill>
                <a:latin typeface="Aptos"/>
              </a:rPr>
              <a:t>AMBIENT AUTHORITY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0" y="2240280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Secrets, broad runner token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520439"/>
            <a:ext cx="5212080" cy="146304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120" y="3749039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2A65A"/>
                </a:solidFill>
                <a:latin typeface="Aptos"/>
              </a:rPr>
              <a:t>POWERFUL TOOLS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0120" y="4206240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Read, shell, network, write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55080" y="3520439"/>
            <a:ext cx="5212080" cy="146304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3749039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F2A65A"/>
                </a:solidFill>
                <a:latin typeface="Aptos"/>
              </a:rPr>
              <a:t>ADAPTIVE LOOP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0" y="4206240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Retry, branch, parallelize</a:t>
            </a:r>
          </a:p>
        </p:txBody>
      </p:sp>
      <p:sp>
        <p:nvSpPr>
          <p:cNvPr id="16" name="TextBox 15">
            <a:hlinkClick r:id="rId2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Microsoft Defender Security Research,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IDENTITY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Decompose “the agent” into five governable principals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828800"/>
            <a:ext cx="1965960" cy="1965960"/>
          </a:xfrm>
          <a:prstGeom prst="roundRect">
            <a:avLst/>
          </a:prstGeom>
          <a:solidFill>
            <a:srgbClr val="E9F3F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95528" y="23317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3243A"/>
                </a:solidFill>
                <a:latin typeface="Aptos"/>
              </a:rPr>
              <a:t>RUNTIME</a:t>
            </a:r>
            <a:br/>
            <a:r>
              <a:rPr sz="1500" b="1">
                <a:solidFill>
                  <a:srgbClr val="13243A"/>
                </a:solidFill>
                <a:latin typeface="Aptos"/>
              </a:rPr>
              <a:t>attested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1828800"/>
            <a:ext cx="1965960" cy="1965960"/>
          </a:xfrm>
          <a:prstGeom prst="roundRect">
            <a:avLst/>
          </a:prstGeom>
          <a:solidFill>
            <a:srgbClr val="E9F3F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081528" y="23317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3243A"/>
                </a:solidFill>
                <a:latin typeface="Aptos"/>
              </a:rPr>
              <a:t>TASK</a:t>
            </a:r>
            <a:br/>
            <a:r>
              <a:rPr sz="1500" b="1">
                <a:solidFill>
                  <a:srgbClr val="13243A"/>
                </a:solidFill>
                <a:latin typeface="Aptos"/>
              </a:rPr>
              <a:t>objective + sponsor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257800" y="1828800"/>
            <a:ext cx="1965960" cy="1965960"/>
          </a:xfrm>
          <a:prstGeom prst="roundRect">
            <a:avLst/>
          </a:prstGeom>
          <a:solidFill>
            <a:srgbClr val="E9F3F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67528" y="23317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3243A"/>
                </a:solidFill>
                <a:latin typeface="Aptos"/>
              </a:rPr>
              <a:t>TOOL</a:t>
            </a:r>
            <a:br/>
            <a:r>
              <a:rPr sz="1500" b="1">
                <a:solidFill>
                  <a:srgbClr val="13243A"/>
                </a:solidFill>
                <a:latin typeface="Aptos"/>
              </a:rPr>
              <a:t>typed adapter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43800" y="1828800"/>
            <a:ext cx="1965960" cy="1965960"/>
          </a:xfrm>
          <a:prstGeom prst="roundRect">
            <a:avLst/>
          </a:prstGeom>
          <a:solidFill>
            <a:srgbClr val="E9F3F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3527" y="23317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3243A"/>
                </a:solidFill>
                <a:latin typeface="Aptos"/>
              </a:rPr>
              <a:t>DELEGATION</a:t>
            </a:r>
            <a:br/>
            <a:r>
              <a:rPr sz="1500" b="1">
                <a:solidFill>
                  <a:srgbClr val="13243A"/>
                </a:solidFill>
                <a:latin typeface="Aptos"/>
              </a:rPr>
              <a:t>attenuated child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829800" y="1828800"/>
            <a:ext cx="1965960" cy="1965960"/>
          </a:xfrm>
          <a:prstGeom prst="roundRect">
            <a:avLst/>
          </a:prstGeom>
          <a:solidFill>
            <a:srgbClr val="E9F3F6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939528" y="2331720"/>
            <a:ext cx="1737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3243A"/>
                </a:solidFill>
                <a:latin typeface="Aptos"/>
              </a:rPr>
              <a:t>ARTIFACT</a:t>
            </a:r>
            <a:br/>
            <a:r>
              <a:rPr sz="1500" b="1">
                <a:solidFill>
                  <a:srgbClr val="13243A"/>
                </a:solidFill>
                <a:latin typeface="Aptos"/>
              </a:rPr>
              <a:t>provenance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4709160"/>
            <a:ext cx="10149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ptos"/>
              </a:rPr>
              <a:t>Sponsor is context—not a bearer token. Shared pipeline accounts disappear.</a:t>
            </a:r>
          </a:p>
        </p:txBody>
      </p:sp>
      <p:sp>
        <p:nvSpPr>
          <p:cNvPr id="15" name="TextBox 14">
            <a:hlinkClick r:id="rId2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NIST SP 800-207A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CREDENTIAL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Issue authority just in time—and never into ambient state</a:t>
            </a:r>
          </a:p>
        </p:txBody>
      </p:sp>
      <p:pic>
        <p:nvPicPr>
          <p:cNvPr id="4" name="Picture 3" descr="figure_corrid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629400" cy="3730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26679" y="1554480"/>
            <a:ext cx="37490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2A65A"/>
                </a:solidFill>
                <a:latin typeface="Aptos"/>
              </a:rPr>
              <a:t>ISSUANCE CONDITIONS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6679" y="2057400"/>
            <a:ext cx="3794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ptos"/>
              </a:rPr>
              <a:t>• Attested runtime + immutable digest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26679" y="2651760"/>
            <a:ext cx="3794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ptos"/>
              </a:rPr>
              <a:t>• Exact audience, resource, 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26679" y="3246120"/>
            <a:ext cx="3794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ptos"/>
              </a:rPr>
              <a:t>• Minutes or seconds; no in-runtime refresh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26679" y="3840480"/>
            <a:ext cx="3794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ptos"/>
              </a:rPr>
              <a:t>• Task, sponsor, policy tags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26679" y="4434840"/>
            <a:ext cx="37947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  <a:latin typeface="Aptos"/>
              </a:rPr>
              <a:t>• Deny on risk or incident hold</a:t>
            </a:r>
          </a:p>
        </p:txBody>
      </p:sp>
      <p:sp>
        <p:nvSpPr>
          <p:cNvPr id="11" name="TextBox 10">
            <a:hlinkClick r:id="rId3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SPIFFE workload identity; AWS temporary credentials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LEAST-PRIVILEGE BUDGET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A short TTL is not a small blast radius</a:t>
            </a:r>
          </a:p>
        </p:txBody>
      </p:sp>
      <p:pic>
        <p:nvPicPr>
          <p:cNvPr id="4" name="Picture 3" descr="figure_privile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34440"/>
            <a:ext cx="7543800" cy="42428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23960" y="1645920"/>
            <a:ext cx="25603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2A65A"/>
                </a:solidFill>
                <a:latin typeface="Aptos"/>
              </a:rPr>
              <a:t>Scope × time × reach × delegation × rate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41080" y="3154680"/>
            <a:ext cx="292608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FFFFFF"/>
                </a:solidFill>
                <a:latin typeface="Aptos"/>
              </a:rPr>
              <a:t>Cap calls, objects, bytes, targets, token exchanges, retries and child depth.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Original analysis; NIST zero trust and OWASP agent guidance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TRUST ZONES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Make developer infrastructure a one-way promotion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INTAKE</a:t>
            </a:r>
          </a:p>
        </p:txBody>
      </p:sp>
      <p:sp>
        <p:nvSpPr>
          <p:cNvPr id="5" name="Chevron 4"/>
          <p:cNvSpPr/>
          <p:nvPr/>
        </p:nvSpPr>
        <p:spPr>
          <a:xfrm>
            <a:off x="502920" y="2468880"/>
            <a:ext cx="1600200" cy="1325880"/>
          </a:xfrm>
          <a:prstGeom prst="chevron">
            <a:avLst/>
          </a:prstGeom>
          <a:solidFill>
            <a:srgbClr val="1F6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04872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BUILD</a:t>
            </a:r>
          </a:p>
        </p:txBody>
      </p:sp>
      <p:sp>
        <p:nvSpPr>
          <p:cNvPr id="7" name="Chevron 6"/>
          <p:cNvSpPr/>
          <p:nvPr/>
        </p:nvSpPr>
        <p:spPr>
          <a:xfrm>
            <a:off x="2404872" y="2468880"/>
            <a:ext cx="1600200" cy="1325880"/>
          </a:xfrm>
          <a:prstGeom prst="chevron">
            <a:avLst/>
          </a:prstGeom>
          <a:solidFill>
            <a:srgbClr val="1F6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06824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ARTIFACT</a:t>
            </a:r>
          </a:p>
        </p:txBody>
      </p:sp>
      <p:sp>
        <p:nvSpPr>
          <p:cNvPr id="9" name="Chevron 8"/>
          <p:cNvSpPr/>
          <p:nvPr/>
        </p:nvSpPr>
        <p:spPr>
          <a:xfrm>
            <a:off x="4306824" y="2468880"/>
            <a:ext cx="1600200" cy="1325880"/>
          </a:xfrm>
          <a:prstGeom prst="chevron">
            <a:avLst/>
          </a:prstGeom>
          <a:solidFill>
            <a:srgbClr val="1F6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208776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SIGN</a:t>
            </a:r>
          </a:p>
        </p:txBody>
      </p:sp>
      <p:sp>
        <p:nvSpPr>
          <p:cNvPr id="11" name="Chevron 10"/>
          <p:cNvSpPr/>
          <p:nvPr/>
        </p:nvSpPr>
        <p:spPr>
          <a:xfrm>
            <a:off x="6208776" y="2468880"/>
            <a:ext cx="1600200" cy="1325880"/>
          </a:xfrm>
          <a:prstGeom prst="chevron">
            <a:avLst/>
          </a:prstGeom>
          <a:solidFill>
            <a:srgbClr val="8A4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10728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DEPLOY</a:t>
            </a:r>
          </a:p>
        </p:txBody>
      </p:sp>
      <p:sp>
        <p:nvSpPr>
          <p:cNvPr id="13" name="Chevron 12"/>
          <p:cNvSpPr/>
          <p:nvPr/>
        </p:nvSpPr>
        <p:spPr>
          <a:xfrm>
            <a:off x="8110728" y="2468880"/>
            <a:ext cx="1600200" cy="1325880"/>
          </a:xfrm>
          <a:prstGeom prst="chevron">
            <a:avLst/>
          </a:prstGeom>
          <a:solidFill>
            <a:srgbClr val="8A4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12680" y="19659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2A65A"/>
                </a:solidFill>
                <a:latin typeface="Aptos"/>
              </a:rPr>
              <a:t>PROD</a:t>
            </a:r>
          </a:p>
        </p:txBody>
      </p:sp>
      <p:sp>
        <p:nvSpPr>
          <p:cNvPr id="15" name="Chevron 14"/>
          <p:cNvSpPr/>
          <p:nvPr/>
        </p:nvSpPr>
        <p:spPr>
          <a:xfrm>
            <a:off x="10012680" y="2468880"/>
            <a:ext cx="1600200" cy="1325880"/>
          </a:xfrm>
          <a:prstGeom prst="chevron">
            <a:avLst/>
          </a:prstGeom>
          <a:solidFill>
            <a:srgbClr val="8A4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" y="4663440"/>
            <a:ext cx="10515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Aptos"/>
              </a:rPr>
              <a:t>Signed artifacts cross gates. Credentials, shared filesystems and flat trust do not.</a:t>
            </a:r>
          </a:p>
        </p:txBody>
      </p:sp>
      <p:sp>
        <p:nvSpPr>
          <p:cNvPr id="17" name="TextBox 16">
            <a:hlinkClick r:id="rId2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SPIFFE trust domains and isolation assumptions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Detect on identity lineage; contain through an independent kill plane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2A65A"/>
                </a:solidFill>
                <a:latin typeface="Aptos"/>
              </a:rPr>
              <a:t>HIGH-SIGNAL IDENTITY EVENTS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4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task requests new audience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578608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build identity calls IAM / vault / cluster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236976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fan-out across repos or namespaces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895344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mutated retries after policy denial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371600"/>
            <a:ext cx="4846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2A65A"/>
                </a:solidFill>
                <a:latin typeface="Aptos"/>
              </a:rPr>
              <a:t>AUTOMATIC CONTAINMENT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920240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stop issuance + renewal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2487168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revoke sessions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3054096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deny egress + east-west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3621024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quarantine task subtree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4187952"/>
            <a:ext cx="4754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FFFFFF"/>
                </a:solidFill>
                <a:latin typeface="Aptos"/>
              </a:rPr>
              <a:t>• freeze signing + promotion</a:t>
            </a:r>
          </a:p>
        </p:txBody>
      </p:sp>
      <p:sp>
        <p:nvSpPr>
          <p:cNvPr id="15" name="TextBox 14">
            <a:hlinkClick r:id="rId2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Kubernetes bound-token lifecycle; Hugging Face response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4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7899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00A6A6"/>
                </a:solidFill>
                <a:latin typeface="Aptos"/>
              </a:rPr>
              <a:t>90-DAY BLUEPRINT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"/>
              </a:rPr>
              <a:t>Sequence the redesign by catastrophic-path reduction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508760"/>
            <a:ext cx="3474720" cy="425196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78308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2A65A"/>
                </a:solidFill>
                <a:latin typeface="Aptos"/>
              </a:rPr>
              <a:t>72 HOURS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5603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Separate public input from secrets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3429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Remove production keys from runners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4297679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Block metadata, host sockets, open egress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62272" y="1508760"/>
            <a:ext cx="3474720" cy="425196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90872" y="178308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2A65A"/>
                </a:solidFill>
                <a:latin typeface="Aptos"/>
              </a:rPr>
              <a:t>30 DAYS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36592" y="25603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Inventory every NHI and trust edge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6592" y="3429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Deploy per-task federation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36592" y="4297679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Gateway high-risk tools; trace lineage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30184" y="1508760"/>
            <a:ext cx="3474720" cy="4251960"/>
          </a:xfrm>
          <a:prstGeom prst="roundRect">
            <a:avLst/>
          </a:prstGeom>
          <a:solidFill>
            <a:srgbClr val="203A59"/>
          </a:solidFill>
          <a:ln>
            <a:solidFill>
              <a:srgbClr val="00A6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58784" y="178308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F2A65A"/>
                </a:solidFill>
                <a:latin typeface="Aptos"/>
              </a:rPr>
              <a:t>90 DAYS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04504" y="256032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Object/action policies + budgets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04504" y="3429000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Bound approvals; non-exportable secrets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04504" y="4297679"/>
            <a:ext cx="2926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FFFFFF"/>
                </a:solidFill>
                <a:latin typeface="Aptos"/>
              </a:rPr>
              <a:t>Red-team scope expansion + kill time</a:t>
            </a:r>
          </a:p>
        </p:txBody>
      </p:sp>
      <p:sp>
        <p:nvSpPr>
          <p:cNvPr id="19" name="TextBox 18">
            <a:hlinkClick r:id="rId2"/>
          </p:cNvPr>
          <p:cNvSpPr txBox="1"/>
          <p:nvPr/>
        </p:nvSpPr>
        <p:spPr>
          <a:xfrm>
            <a:off x="640080" y="6492240"/>
            <a:ext cx="107899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93D6D6"/>
                </a:solidFill>
                <a:latin typeface="Aptos"/>
              </a:rPr>
              <a:t>Source: GitHub secure use; cloud and Kubernetes workload identity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