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with the distinction between quieting pathological firing and rebuilding a damaged axon. No treatment has yet shown full reversal.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Full bibliography: see answer.md / answer.pdf. URLs: https://clinicaltrials.gov/study/NCT05660538 ; https://clinicaltrials.gov/study/NCT06628908 ; https://doi.org/10.1016/j.eclinm.2025.103546 ; https://doi.org/10.1111/cts.12977 ; https://www.accessdata.fda.gov/drugsatfda_docs/label/2026/219209s009lbl.pdf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Emphasize the endpoint hierarchy. A pain score is not a nerve-regeneration endpoint.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safety proposition comes from peripheral selectivity, but chronic DPN safety still needs direct evidence.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within-arm p values do not establish superiority to placebo. The overlapping exposures and effects also weaken dose-response inference.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Describe the primary placebo comparison and the key secondary non-inferiority benchmark against pregabalin.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a structural biomarker signal. Avoid saying it proves restored sensation or reduced ulcers.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randomized null result carries more weight than post hoc subgroup observations.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hierarchical endpoint limits false-positive claims and forces structural findings to connect to meaningful function.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For current practice, no candidate should be presented as approved DPN reversal therapy.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askanything-app.com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2B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0292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00A6A6"/>
                </a:solidFill>
                <a:latin typeface="Aptos"/>
              </a:rPr>
              <a:t>ASK ANYTHING  /  ADVANCED REVIEW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5577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ptos"/>
              </a:rPr>
              <a:t>Rebuilding the</a:t>
            </a:r>
            <a:br/>
            <a:r>
              <a:rPr sz="3400" b="1">
                <a:solidFill>
                  <a:srgbClr val="FFFFFF"/>
                </a:solidFill>
                <a:latin typeface="Aptos"/>
              </a:rPr>
              <a:t>diabetic nerve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971800"/>
            <a:ext cx="51206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DCE8EA"/>
                </a:solidFill>
                <a:latin typeface="Aptos"/>
              </a:rPr>
              <a:t>Neurovascular repair and selective sodium-channel inhibition</a:t>
            </a:r>
          </a:p>
        </p:txBody>
      </p:sp>
      <p:pic>
        <p:nvPicPr>
          <p:cNvPr id="5" name="Picture 4" descr="figure_mechanis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520" y="731520"/>
            <a:ext cx="5212080" cy="29260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73952" y="3858768"/>
            <a:ext cx="49377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B7C8CE"/>
                </a:solidFill>
                <a:latin typeface="Aptos"/>
              </a:rPr>
              <a:t>Original illustration: Ask Anything synthesis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603504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B7C8CE"/>
                </a:solidFill>
                <a:latin typeface="Aptos"/>
              </a:rPr>
              <a:t>Evidence current to 26 July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SOURCES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2B45"/>
                </a:solidFill>
                <a:latin typeface="Aptos"/>
              </a:rPr>
              <a:t>Five records anchor the decision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325880"/>
            <a:ext cx="106070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D2A33"/>
                </a:solidFill>
                <a:latin typeface="Aptos"/>
              </a:rPr>
              <a:t>1  Vertex. Suzetrigine phase 2 DPN results (2023); NCT05660538.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48840"/>
            <a:ext cx="106070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D2A33"/>
                </a:solidFill>
                <a:latin typeface="Aptos"/>
              </a:rPr>
              <a:t>2  ClinicalTrials.gov. Suzetrigine pivotal study NCT06628908.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71800"/>
            <a:ext cx="106070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D2A33"/>
                </a:solidFill>
                <a:latin typeface="Aptos"/>
              </a:rPr>
              <a:t>3  Calcutt et al. EClinicalMedicine 2025; DOI 10.1016/j.eclinm.2025.103546.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794760"/>
            <a:ext cx="106070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D2A33"/>
                </a:solidFill>
                <a:latin typeface="Aptos"/>
              </a:rPr>
              <a:t>4  Kessler et al. Clin Transl Sci 2021; DOI 10.1111/cts.12977.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617720"/>
            <a:ext cx="106070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D2A33"/>
                </a:solidFill>
                <a:latin typeface="Aptos"/>
              </a:rPr>
              <a:t>5  FDA. Journavx prescribing information, revised 2026.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5760720"/>
            <a:ext cx="10515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0A6A6"/>
                </a:solidFill>
                <a:latin typeface="Aptos"/>
              </a:rPr>
              <a:t>Full bibliography and direct links: companion report.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ASK ANYTHING  /  DPN TRIAL FRONTIERS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92840" y="6510528"/>
            <a:ext cx="365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D6B75"/>
                </a:solidFill>
                <a:latin typeface="Aptos"/>
              </a:rPr>
              <a:t>10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" y="6345936"/>
            <a:ext cx="11825935" cy="2377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146658"/>
                </a:solidFill>
                <a:latin typeface="Arial"/>
                <a:hlinkClick r:id="rId3"/>
              </a:rPr>
              <a:t>Explore more questions at Ask Anything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CLINICAL FRAME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2B45"/>
                </a:solidFill>
                <a:latin typeface="Aptos"/>
              </a:rPr>
              <a:t>The field is solving two different problems</a:t>
            </a:r>
          </a:p>
        </p:txBody>
      </p:sp>
      <p:pic>
        <p:nvPicPr>
          <p:cNvPr id="5" name="Picture 4" descr="figure_mechanis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353312"/>
            <a:ext cx="6492240" cy="3657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98079" y="1463040"/>
            <a:ext cx="3931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1D2A33"/>
                </a:solidFill>
                <a:latin typeface="Aptos"/>
              </a:rPr>
              <a:t>•  NaV1.8 inhibition: rapid analgesia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79" y="2240280"/>
            <a:ext cx="3931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1D2A33"/>
                </a:solidFill>
                <a:latin typeface="Aptos"/>
              </a:rPr>
              <a:t>•  Repair: months-long structural recovery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79" y="3017520"/>
            <a:ext cx="3931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D2A33"/>
                </a:solidFill>
                <a:latin typeface="Aptos"/>
              </a:rPr>
              <a:t>•  True reversal needs function + durability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79" y="3794760"/>
            <a:ext cx="3931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1D2A33"/>
                </a:solidFill>
                <a:latin typeface="Aptos"/>
              </a:rPr>
              <a:t>•  Pain relief alone can mask sensory loss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ASK ANYTHING  /  DPN TRIAL FRONTIERS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92840" y="6510528"/>
            <a:ext cx="365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D6B75"/>
                </a:solidFill>
                <a:latin typeface="Aptos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236208"/>
            <a:ext cx="108813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Analysis: Ask Anything mechanistic synthesis.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SELECTIVE SIGNAL CONTROL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2B45"/>
                </a:solidFill>
                <a:latin typeface="Aptos"/>
              </a:rPr>
              <a:t>NaV1.8 is the nearest-term breakthrough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466344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300" b="0">
                <a:solidFill>
                  <a:srgbClr val="1D2A33"/>
                </a:solidFill>
                <a:latin typeface="Aptos"/>
              </a:rPr>
              <a:t>• Peripheral nociceptor target</a:t>
            </a:r>
            <a:br/>
            <a:br/>
            <a:r>
              <a:rPr sz="2300" b="0">
                <a:solidFill>
                  <a:srgbClr val="1D2A33"/>
                </a:solidFill>
                <a:latin typeface="Aptos"/>
              </a:rPr>
              <a:t>• Avoids broad sodium-channel blockade</a:t>
            </a:r>
            <a:br/>
            <a:br/>
            <a:r>
              <a:rPr sz="2300" b="0">
                <a:solidFill>
                  <a:srgbClr val="1D2A33"/>
                </a:solidFill>
                <a:latin typeface="Aptos"/>
              </a:rPr>
              <a:t>• Non-opioid mechanism</a:t>
            </a:r>
            <a:br/>
            <a:br/>
            <a:r>
              <a:rPr sz="2300" b="0">
                <a:solidFill>
                  <a:srgbClr val="1D2A33"/>
                </a:solidFill>
                <a:latin typeface="Aptos"/>
              </a:rPr>
              <a:t>• Does not rebuild lost axons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852160" y="1508760"/>
            <a:ext cx="5212080" cy="3337560"/>
          </a:xfrm>
          <a:prstGeom prst="roundRect">
            <a:avLst/>
          </a:prstGeom>
          <a:solidFill>
            <a:srgbClr val="E6F3F3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172200" y="1828800"/>
            <a:ext cx="4572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112B45"/>
                </a:solidFill>
                <a:latin typeface="Aptos"/>
              </a:rPr>
              <a:t>Damaged nociceptor</a:t>
            </a:r>
          </a:p>
        </p:txBody>
      </p:sp>
      <p:sp>
        <p:nvSpPr>
          <p:cNvPr id="8" name="Chevron 7"/>
          <p:cNvSpPr/>
          <p:nvPr/>
        </p:nvSpPr>
        <p:spPr>
          <a:xfrm>
            <a:off x="6675120" y="2788920"/>
            <a:ext cx="731520" cy="685800"/>
          </a:xfrm>
          <a:prstGeom prst="chevron">
            <a:avLst/>
          </a:prstGeom>
          <a:solidFill>
            <a:srgbClr val="F18F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Chevron 8"/>
          <p:cNvSpPr/>
          <p:nvPr/>
        </p:nvSpPr>
        <p:spPr>
          <a:xfrm>
            <a:off x="7772400" y="2788920"/>
            <a:ext cx="731520" cy="685800"/>
          </a:xfrm>
          <a:prstGeom prst="chevron">
            <a:avLst/>
          </a:prstGeom>
          <a:solidFill>
            <a:srgbClr val="F18F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Chevron 9"/>
          <p:cNvSpPr/>
          <p:nvPr/>
        </p:nvSpPr>
        <p:spPr>
          <a:xfrm>
            <a:off x="8869680" y="2788920"/>
            <a:ext cx="731520" cy="685800"/>
          </a:xfrm>
          <a:prstGeom prst="chevron">
            <a:avLst/>
          </a:prstGeom>
          <a:solidFill>
            <a:srgbClr val="F18F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Chevron 10"/>
          <p:cNvSpPr/>
          <p:nvPr/>
        </p:nvSpPr>
        <p:spPr>
          <a:xfrm>
            <a:off x="9966960" y="2788920"/>
            <a:ext cx="731520" cy="685800"/>
          </a:xfrm>
          <a:prstGeom prst="chevron">
            <a:avLst/>
          </a:prstGeom>
          <a:solidFill>
            <a:srgbClr val="F18F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0" y="3886200"/>
            <a:ext cx="42976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00A6A6"/>
                </a:solidFill>
                <a:latin typeface="Aptos"/>
              </a:rPr>
              <a:t>Suzetrigine lowers the gain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ASK ANYTHING  /  DPN TRIAL FRONTIERS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92840" y="6510528"/>
            <a:ext cx="365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D6B75"/>
                </a:solidFill>
                <a:latin typeface="Aptos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236208"/>
            <a:ext cx="108813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Analysis: mechanism based on FDA and registered development records.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SUZETRIGINE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2B45"/>
                </a:solidFill>
                <a:latin typeface="Aptos"/>
              </a:rPr>
              <a:t>Phase 2 validates the target—not the treatment effect</a:t>
            </a:r>
          </a:p>
        </p:txBody>
      </p:sp>
      <p:pic>
        <p:nvPicPr>
          <p:cNvPr id="5" name="Picture 4" descr="figure_suzetrig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325880"/>
            <a:ext cx="7315200" cy="411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29600" y="1508760"/>
            <a:ext cx="338328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0">
                <a:solidFill>
                  <a:srgbClr val="1D2A33"/>
                </a:solidFill>
                <a:latin typeface="Aptos"/>
              </a:rPr>
              <a:t>N=192 • 12 weeks</a:t>
            </a:r>
            <a:br/>
            <a:br/>
            <a:r>
              <a:rPr sz="2100" b="0">
                <a:solidFill>
                  <a:srgbClr val="1D2A33"/>
                </a:solidFill>
                <a:latin typeface="Aptos"/>
              </a:rPr>
              <a:t>All doses: −2.11 to −2.26</a:t>
            </a:r>
            <a:br/>
            <a:br/>
            <a:r>
              <a:rPr sz="2100" b="0">
                <a:solidFill>
                  <a:srgbClr val="1D2A33"/>
                </a:solidFill>
                <a:latin typeface="Aptos"/>
              </a:rPr>
              <a:t>Pregabalin: −2.09</a:t>
            </a:r>
            <a:br/>
            <a:br/>
            <a:r>
              <a:rPr sz="2100" b="0">
                <a:solidFill>
                  <a:srgbClr val="1D2A33"/>
                </a:solidFill>
                <a:latin typeface="Aptos"/>
              </a:rPr>
              <a:t>No placebo arm</a:t>
            </a:r>
            <a:br/>
            <a:r>
              <a:rPr sz="2100" b="0">
                <a:solidFill>
                  <a:srgbClr val="1D2A33"/>
                </a:solidFill>
                <a:latin typeface="Aptos"/>
              </a:rPr>
              <a:t>Not powered head-to-head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ASK ANYTHING  /  DPN TRIAL FRONTIERS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92840" y="6510528"/>
            <a:ext cx="365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D6B75"/>
                </a:solidFill>
                <a:latin typeface="Aptos"/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236208"/>
            <a:ext cx="108813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Source: Vertex phase 2 report; NCT05660538. Original reconstruction.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PIVOTAL PROGRAM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2B45"/>
                </a:solidFill>
                <a:latin typeface="Aptos"/>
              </a:rPr>
              <a:t>Phase 3 is designed to answer the placebo question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828800"/>
            <a:ext cx="2331720" cy="2103120"/>
          </a:xfrm>
          <a:prstGeom prst="roundRect">
            <a:avLst/>
          </a:prstGeom>
          <a:solidFill>
            <a:srgbClr val="EAF3F5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2057400"/>
            <a:ext cx="2011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112B45"/>
                </a:solidFill>
                <a:latin typeface="Aptos"/>
              </a:rPr>
              <a:t>Screen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392" y="2743200"/>
            <a:ext cx="2011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1D2A33"/>
                </a:solidFill>
                <a:latin typeface="Aptos"/>
              </a:rPr>
              <a:t>painful DPN</a:t>
            </a:r>
            <a:br/>
            <a:r>
              <a:rPr sz="1700" b="0">
                <a:solidFill>
                  <a:srgbClr val="1D2A33"/>
                </a:solidFill>
                <a:latin typeface="Aptos"/>
              </a:rPr>
              <a:t>objective diagnosis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63240" y="2514600"/>
            <a:ext cx="411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500" b="1">
                <a:solidFill>
                  <a:srgbClr val="F18F5A"/>
                </a:solidFill>
                <a:latin typeface="Aptos"/>
              </a:rPr>
              <a:t>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20440" y="1828800"/>
            <a:ext cx="2331720" cy="2103120"/>
          </a:xfrm>
          <a:prstGeom prst="roundRect">
            <a:avLst/>
          </a:prstGeom>
          <a:solidFill>
            <a:srgbClr val="EAF3F5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85032" y="2057400"/>
            <a:ext cx="2011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112B45"/>
                </a:solidFill>
                <a:latin typeface="Aptos"/>
              </a:rPr>
              <a:t>Randomize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85032" y="2743200"/>
            <a:ext cx="2011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1D2A33"/>
                </a:solidFill>
                <a:latin typeface="Aptos"/>
              </a:rPr>
              <a:t>suzetrigine 70 mg</a:t>
            </a:r>
            <a:br/>
            <a:r>
              <a:rPr sz="1700" b="0">
                <a:solidFill>
                  <a:srgbClr val="1D2A33"/>
                </a:solidFill>
                <a:latin typeface="Aptos"/>
              </a:rPr>
              <a:t>placebo</a:t>
            </a:r>
            <a:br/>
            <a:r>
              <a:rPr sz="1700" b="0">
                <a:solidFill>
                  <a:srgbClr val="1D2A33"/>
                </a:solidFill>
                <a:latin typeface="Aptos"/>
              </a:rPr>
              <a:t>pregabalin*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97880" y="2514600"/>
            <a:ext cx="411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500" b="1">
                <a:solidFill>
                  <a:srgbClr val="F18F5A"/>
                </a:solidFill>
                <a:latin typeface="Aptos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55080" y="1828800"/>
            <a:ext cx="2331720" cy="2103120"/>
          </a:xfrm>
          <a:prstGeom prst="roundRect">
            <a:avLst/>
          </a:prstGeom>
          <a:solidFill>
            <a:srgbClr val="EAF3F5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19672" y="2057400"/>
            <a:ext cx="2011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112B45"/>
                </a:solidFill>
                <a:latin typeface="Aptos"/>
              </a:rPr>
              <a:t>Week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19672" y="2743200"/>
            <a:ext cx="2011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1D2A33"/>
                </a:solidFill>
                <a:latin typeface="Aptos"/>
              </a:rPr>
              <a:t>average daily</a:t>
            </a:r>
            <a:br/>
            <a:r>
              <a:rPr sz="1700" b="0">
                <a:solidFill>
                  <a:srgbClr val="1D2A33"/>
                </a:solidFill>
                <a:latin typeface="Aptos"/>
              </a:rPr>
              <a:t>pain endpoint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32520" y="2514600"/>
            <a:ext cx="411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500" b="1">
                <a:solidFill>
                  <a:srgbClr val="F18F5A"/>
                </a:solidFill>
                <a:latin typeface="Aptos"/>
              </a:rPr>
              <a:t>→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89720" y="1828800"/>
            <a:ext cx="2331720" cy="2103120"/>
          </a:xfrm>
          <a:prstGeom prst="roundRect">
            <a:avLst/>
          </a:prstGeom>
          <a:solidFill>
            <a:srgbClr val="EAF3F5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354312" y="2057400"/>
            <a:ext cx="2011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112B45"/>
                </a:solidFill>
                <a:latin typeface="Aptos"/>
              </a:rPr>
              <a:t>Extension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54312" y="2743200"/>
            <a:ext cx="2011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1D2A33"/>
                </a:solidFill>
                <a:latin typeface="Aptos"/>
              </a:rPr>
              <a:t>long-term safety</a:t>
            </a:r>
            <a:br/>
            <a:r>
              <a:rPr sz="1700" b="0">
                <a:solidFill>
                  <a:srgbClr val="1D2A33"/>
                </a:solidFill>
                <a:latin typeface="Aptos"/>
              </a:rPr>
              <a:t>455 enrolled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4572000"/>
            <a:ext cx="10789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112B45"/>
                </a:solidFill>
                <a:latin typeface="Aptos"/>
              </a:rPr>
              <a:t>First pivotal study: ~1,100 participants • estimated primary completion May 2027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ASK ANYTHING  /  DPN TRIAL FRONTIERS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292840" y="6510528"/>
            <a:ext cx="365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D6B75"/>
                </a:solidFill>
                <a:latin typeface="Aptos"/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6236208"/>
            <a:ext cx="108813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Sources: NCT06628908; NCT07231419; NCT06696443. *Pregabalin in first study.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SMALL-FIBER REGENERATION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2B45"/>
                </a:solidFill>
                <a:latin typeface="Aptos"/>
              </a:rPr>
              <a:t>Pirenzepine offers the clearest recent repair signal</a:t>
            </a:r>
          </a:p>
        </p:txBody>
      </p:sp>
      <p:pic>
        <p:nvPicPr>
          <p:cNvPr id="5" name="Picture 4" descr="figure_pirenzep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325880"/>
            <a:ext cx="7315200" cy="411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29600" y="1554480"/>
            <a:ext cx="3429000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0">
                <a:solidFill>
                  <a:srgbClr val="1D2A33"/>
                </a:solidFill>
                <a:latin typeface="Aptos"/>
              </a:rPr>
              <a:t>N=58 • 24 weeks</a:t>
            </a:r>
            <a:br/>
            <a:br/>
            <a:r>
              <a:rPr sz="2100" b="0">
                <a:solidFill>
                  <a:srgbClr val="1D2A33"/>
                </a:solidFill>
                <a:latin typeface="Aptos"/>
              </a:rPr>
              <a:t>IENFD increased at both doses</a:t>
            </a:r>
            <a:br/>
            <a:br/>
            <a:r>
              <a:rPr sz="2100" b="0">
                <a:solidFill>
                  <a:srgbClr val="1D2A33"/>
                </a:solidFill>
                <a:latin typeface="Aptos"/>
              </a:rPr>
              <a:t>Safety-led phase 2a</a:t>
            </a:r>
            <a:br/>
            <a:br/>
            <a:r>
              <a:rPr sz="2100" b="0">
                <a:solidFill>
                  <a:srgbClr val="1D2A33"/>
                </a:solidFill>
                <a:latin typeface="Aptos"/>
              </a:rPr>
              <a:t>Function and durability remain unproven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ASK ANYTHING  /  DPN TRIAL FRONTIERS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92840" y="6510528"/>
            <a:ext cx="365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D6B75"/>
                </a:solidFill>
                <a:latin typeface="Aptos"/>
              </a:rPr>
              <a:t>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236208"/>
            <a:ext cx="108813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Source: Calcutt et al., EClinicalMedicine 2025; NCT04005287. Original reconstruction.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NEUROVASCULAR REPAIR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2B45"/>
                </a:solidFill>
                <a:latin typeface="Aptos"/>
              </a:rPr>
              <a:t>VM202 shows why plausibility is not proof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500" b="1">
                <a:solidFill>
                  <a:srgbClr val="112B45"/>
                </a:solidFill>
                <a:latin typeface="Aptos"/>
              </a:rPr>
              <a:t>HGF plasmid in calf muscle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240280"/>
            <a:ext cx="457200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0">
                <a:solidFill>
                  <a:srgbClr val="1D2A33"/>
                </a:solidFill>
                <a:latin typeface="Aptos"/>
              </a:rPr>
              <a:t>• Angiogenic + neurotrophic rationale</a:t>
            </a:r>
            <a:br/>
            <a:br/>
            <a:r>
              <a:rPr sz="2100" b="0">
                <a:solidFill>
                  <a:srgbClr val="1D2A33"/>
                </a:solidFill>
                <a:latin typeface="Aptos"/>
              </a:rPr>
              <a:t>• Phase 3: 500 participants</a:t>
            </a:r>
            <a:br/>
            <a:br/>
            <a:r>
              <a:rPr sz="2100" b="0">
                <a:solidFill>
                  <a:srgbClr val="1D2A33"/>
                </a:solidFill>
                <a:latin typeface="Aptos"/>
              </a:rPr>
              <a:t>• Primary and other efficacy endpoints negative</a:t>
            </a:r>
            <a:br/>
            <a:br/>
            <a:r>
              <a:rPr sz="2100" b="0">
                <a:solidFill>
                  <a:srgbClr val="1D2A33"/>
                </a:solidFill>
                <a:latin typeface="Aptos"/>
              </a:rPr>
              <a:t>• Subgroup signals remain exploratory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0" y="1508760"/>
            <a:ext cx="4846320" cy="3566160"/>
          </a:xfrm>
          <a:prstGeom prst="roundRect">
            <a:avLst/>
          </a:prstGeom>
          <a:solidFill>
            <a:srgbClr val="FFF0E8"/>
          </a:solidFill>
          <a:ln>
            <a:solidFill>
              <a:srgbClr val="F18F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309360" y="1874519"/>
            <a:ext cx="4114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F18F5A"/>
                </a:solidFill>
                <a:latin typeface="Aptos"/>
              </a:rPr>
              <a:t>Mechanism  ≠  outcome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2880360"/>
            <a:ext cx="3931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0">
                <a:solidFill>
                  <a:srgbClr val="1D2A33"/>
                </a:solidFill>
                <a:latin typeface="Aptos"/>
              </a:rPr>
              <a:t>Require nerve target engagement,</a:t>
            </a:r>
            <a:br/>
            <a:r>
              <a:rPr sz="2100" b="0">
                <a:solidFill>
                  <a:srgbClr val="1D2A33"/>
                </a:solidFill>
                <a:latin typeface="Aptos"/>
              </a:rPr>
              <a:t>objective neural rescue,</a:t>
            </a:r>
            <a:br/>
            <a:r>
              <a:rPr sz="2100" b="0">
                <a:solidFill>
                  <a:srgbClr val="1D2A33"/>
                </a:solidFill>
                <a:latin typeface="Aptos"/>
              </a:rPr>
              <a:t>and a positive prespecified endpoint.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ASK ANYTHING  /  DPN TRIAL FRONTIERS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92840" y="6510528"/>
            <a:ext cx="365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D6B75"/>
                </a:solidFill>
                <a:latin typeface="Aptos"/>
              </a:rPr>
              <a:t>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236208"/>
            <a:ext cx="108813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Source: Kessler et al., Clin Transl Sci 2021; NCT02427464.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DEVELOPMENT BLUEPRINT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2B45"/>
                </a:solidFill>
                <a:latin typeface="Aptos"/>
              </a:rPr>
              <a:t>A reversal trial needs concordant evidence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1600200"/>
            <a:ext cx="2423160" cy="2971800"/>
          </a:xfrm>
          <a:prstGeom prst="roundRect">
            <a:avLst/>
          </a:prstGeom>
          <a:solidFill>
            <a:srgbClr val="00A6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1920240"/>
            <a:ext cx="2057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ptos"/>
              </a:rPr>
              <a:t>STRUCTURE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5528" y="2743200"/>
            <a:ext cx="201168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0">
                <a:solidFill>
                  <a:srgbClr val="FFFFFF"/>
                </a:solidFill>
                <a:latin typeface="Aptos"/>
              </a:rPr>
              <a:t>IENFD or corneal</a:t>
            </a:r>
            <a:br/>
            <a:r>
              <a:rPr sz="1900" b="0">
                <a:solidFill>
                  <a:srgbClr val="FFFFFF"/>
                </a:solidFill>
                <a:latin typeface="Aptos"/>
              </a:rPr>
              <a:t>nerve-fiber length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56432" y="1600200"/>
            <a:ext cx="2423160" cy="2971800"/>
          </a:xfrm>
          <a:prstGeom prst="roundRect">
            <a:avLst/>
          </a:prstGeom>
          <a:solidFill>
            <a:srgbClr val="F18F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39312" y="1920240"/>
            <a:ext cx="2057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ptos"/>
              </a:rPr>
              <a:t>FUNCTION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0" y="2743200"/>
            <a:ext cx="201168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0">
                <a:solidFill>
                  <a:srgbClr val="FFFFFF"/>
                </a:solidFill>
                <a:latin typeface="Aptos"/>
              </a:rPr>
              <a:t>conduction, sensory</a:t>
            </a:r>
            <a:br/>
            <a:r>
              <a:rPr sz="1900" b="0">
                <a:solidFill>
                  <a:srgbClr val="FFFFFF"/>
                </a:solidFill>
                <a:latin typeface="Aptos"/>
              </a:rPr>
              <a:t>thresholds, gait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18504" y="1600200"/>
            <a:ext cx="2423160" cy="2971800"/>
          </a:xfrm>
          <a:prstGeom prst="roundRect">
            <a:avLst/>
          </a:prstGeom>
          <a:solidFill>
            <a:srgbClr val="112B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01384" y="1920240"/>
            <a:ext cx="2057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ptos"/>
              </a:rPr>
              <a:t>CLINICAL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19672" y="2743200"/>
            <a:ext cx="201168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0">
                <a:solidFill>
                  <a:srgbClr val="FFFFFF"/>
                </a:solidFill>
                <a:latin typeface="Aptos"/>
              </a:rPr>
              <a:t>quality of life,</a:t>
            </a:r>
            <a:br/>
            <a:r>
              <a:rPr sz="1900" b="0">
                <a:solidFill>
                  <a:srgbClr val="FFFFFF"/>
                </a:solidFill>
                <a:latin typeface="Aptos"/>
              </a:rPr>
              <a:t>falls, foot protection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80576" y="1600200"/>
            <a:ext cx="2423160" cy="2971800"/>
          </a:xfrm>
          <a:prstGeom prst="roundRect">
            <a:avLst/>
          </a:prstGeom>
          <a:solidFill>
            <a:srgbClr val="00A6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63456" y="1920240"/>
            <a:ext cx="2057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ptos"/>
              </a:rPr>
              <a:t>DURABILITY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81744" y="2743200"/>
            <a:ext cx="201168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0">
                <a:solidFill>
                  <a:srgbClr val="FFFFFF"/>
                </a:solidFill>
                <a:latin typeface="Aptos"/>
              </a:rPr>
              <a:t>benefit after</a:t>
            </a:r>
            <a:br/>
            <a:r>
              <a:rPr sz="1900" b="0">
                <a:solidFill>
                  <a:srgbClr val="FFFFFF"/>
                </a:solidFill>
                <a:latin typeface="Aptos"/>
              </a:rPr>
              <a:t>treatment withdrawal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5074920"/>
            <a:ext cx="10698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>
                <a:solidFill>
                  <a:srgbClr val="112B45"/>
                </a:solidFill>
                <a:latin typeface="Aptos"/>
              </a:rPr>
              <a:t>Repair claim only if the domains move together and safety remains compatible with chronic use.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ASK ANYTHING  /  DPN TRIAL FRONTIERS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292840" y="6510528"/>
            <a:ext cx="365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D6B75"/>
                </a:solidFill>
                <a:latin typeface="Aptos"/>
              </a:rPr>
              <a:t>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236208"/>
            <a:ext cx="108813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Analysis: Ask Anything proposed evidentiary framework.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PRACTICE AND TRIAL IMPLICATIONS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2B45"/>
                </a:solidFill>
                <a:latin typeface="Aptos"/>
              </a:rPr>
              <a:t>Match the mechanism to the phenotype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32004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D2A33"/>
                </a:solidFill>
                <a:latin typeface="Aptos"/>
              </a:rPr>
              <a:t>Painful + hyperexcitable</a:t>
            </a:r>
            <a:br/>
            <a:r>
              <a:rPr sz="1900" b="1">
                <a:solidFill>
                  <a:srgbClr val="1D2A33"/>
                </a:solidFill>
                <a:latin typeface="Aptos"/>
              </a:rPr>
              <a:t>preserved fibers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51960" y="1417320"/>
            <a:ext cx="30175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00A6A6"/>
                </a:solidFill>
                <a:latin typeface="Aptos"/>
              </a:rPr>
              <a:t>NaV1.8 inhibition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43800" y="1417320"/>
            <a:ext cx="3657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1D2A33"/>
                </a:solidFill>
                <a:latin typeface="Aptos"/>
              </a:rPr>
              <a:t>rapid symptom control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743200"/>
            <a:ext cx="32004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D2A33"/>
                </a:solidFill>
                <a:latin typeface="Aptos"/>
              </a:rPr>
              <a:t>Early–moderate axon loss</a:t>
            </a:r>
            <a:br/>
            <a:r>
              <a:rPr sz="1900" b="1">
                <a:solidFill>
                  <a:srgbClr val="1D2A33"/>
                </a:solidFill>
                <a:latin typeface="Aptos"/>
              </a:rPr>
              <a:t>repair reserve present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51960" y="2743200"/>
            <a:ext cx="30175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00A6A6"/>
                </a:solidFill>
                <a:latin typeface="Aptos"/>
              </a:rPr>
              <a:t>Topical/local repair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43800" y="2743200"/>
            <a:ext cx="3657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1D2A33"/>
                </a:solidFill>
                <a:latin typeface="Aptos"/>
              </a:rPr>
              <a:t>structure + function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4069080"/>
            <a:ext cx="32004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D2A33"/>
                </a:solidFill>
                <a:latin typeface="Aptos"/>
              </a:rPr>
              <a:t>Advanced insensate DPN</a:t>
            </a:r>
            <a:br/>
            <a:r>
              <a:rPr sz="1900" b="1">
                <a:solidFill>
                  <a:srgbClr val="1D2A33"/>
                </a:solidFill>
                <a:latin typeface="Aptos"/>
              </a:rPr>
              <a:t>severe axon depletion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51960" y="4069080"/>
            <a:ext cx="30175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00A6A6"/>
                </a:solidFill>
                <a:latin typeface="Aptos"/>
              </a:rPr>
              <a:t>prevention + protection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43800" y="4069080"/>
            <a:ext cx="3657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1D2A33"/>
                </a:solidFill>
                <a:latin typeface="Aptos"/>
              </a:rPr>
              <a:t>longer horizon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5486400"/>
            <a:ext cx="10789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18F5A"/>
                </a:solidFill>
                <a:latin typeface="Aptos"/>
              </a:rPr>
              <a:t>Do not use acute-pain approval as evidence for chronic DPN treatment.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ASK ANYTHING  /  DPN TRIAL FRONTIERS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92840" y="6510528"/>
            <a:ext cx="365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D6B75"/>
                </a:solidFill>
                <a:latin typeface="Aptos"/>
              </a:rPr>
              <a:t>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236208"/>
            <a:ext cx="108813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D6B75"/>
                </a:solidFill>
                <a:latin typeface="Aptos"/>
              </a:rPr>
              <a:t>Analysis: phenotype-led synthesis of available trial evidence.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Rebuilding the Diabetic Nerve</dc:title>
  <dc:subject>Neurovascular repair and selective sodium-channel inhibition</dc:subject>
  <dc:creator>AskAnything</dc:creator>
  <cp:keywords/>
  <dc:description>askanything-app.com</dc:description>
  <cp:lastModifiedBy>AskAnything</cp:lastModifiedBy>
  <cp:revision>1</cp:revision>
  <dcterms:created xsi:type="dcterms:W3CDTF">2013-01-27T09:14:16Z</dcterms:created>
  <dcterms:modified xsi:type="dcterms:W3CDTF">2013-01-27T09:15:58Z</dcterms:modified>
  <cp:category/>
</cp:coreProperties>
</file>