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cisa.gov/ncas/tips/st05-012" TargetMode="External"/><Relationship Id="rId3" Type="http://schemas.openxmlformats.org/officeDocument/2006/relationships/hyperlink" Target="https://www.sysnet.ucsd.edu/~voelker/pubs/phishtrain-oakland25.pdf" TargetMode="External"/><Relationship Id="rId4" Type="http://schemas.openxmlformats.org/officeDocument/2006/relationships/hyperlink" Target="https://pmc.ncbi.nlm.nih.gov/articles/PMC6515532/" TargetMode="External"/><Relationship Id="rId5" Type="http://schemas.openxmlformats.org/officeDocument/2006/relationships/hyperlink" Target="https://csrc.nist.gov/pubs/journal/2020/09/categorizing-human-phishing-detection-difficulty-a/final" TargetMode="External"/><Relationship Id="rId6" Type="http://schemas.openxmlformats.org/officeDocument/2006/relationships/hyperlink" Target="https://www.nist.gov/publications/user-context-explanatory-variable-phishing-susceptibility" TargetMode="External"/><Relationship Id="rId7" Type="http://schemas.openxmlformats.org/officeDocument/2006/relationships/hyperlink" Target="https://csrc.nist.gov/pubs/sp/800/50/r1/final" TargetMode="External"/><Relationship Id="rId8" Type="http://schemas.openxmlformats.org/officeDocument/2006/relationships/hyperlink" Target="https://askanything-app.com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www.microsoft.com/en-us/security/blog/2026/04/30/email-threat-landscape-q1-2026-trends-and-insights/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hyperlink" Target="https://www.microsoft.com/en-us/security/blog/2026/04/30/email-threat-landscape-q1-2026-trends-and-insights/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94360"/>
            <a:ext cx="804672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F4A261"/>
                </a:solidFill>
                <a:latin typeface="Aptos"/>
              </a:rPr>
              <a:t>EMPLOYEE TRAINING PROGRAM + HANDBOOK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234440"/>
            <a:ext cx="7955279" cy="150876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4000" b="1">
                <a:solidFill>
                  <a:srgbClr val="FFFFFF"/>
                </a:solidFill>
                <a:latin typeface="Aptos Display"/>
              </a:rPr>
              <a:t>Phishing Resistance
in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3063240"/>
            <a:ext cx="7772400" cy="6400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500" b="1">
                <a:solidFill>
                  <a:srgbClr val="00A6A6"/>
                </a:solidFill>
                <a:latin typeface="Aptos"/>
              </a:rPr>
              <a:t>Stop. Think. Verify. Report.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977639"/>
            <a:ext cx="850392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F3F6F8"/>
                </a:solidFill>
                <a:latin typeface="Aptos"/>
              </a:rPr>
              <a:t>60–75 minute core session • role modules • continuous reinforcement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052560" y="914400"/>
            <a:ext cx="2377440" cy="5120640"/>
          </a:xfrm>
          <a:prstGeom prst="roundRect">
            <a:avLst/>
          </a:prstGeom>
          <a:solidFill>
            <a:srgbClr val="203155"/>
          </a:solidFill>
          <a:ln>
            <a:solidFill>
              <a:srgbClr val="0077B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281160" y="1463040"/>
            <a:ext cx="192024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900" b="1">
                <a:solidFill>
                  <a:srgbClr val="C44536"/>
                </a:solidFill>
                <a:latin typeface="Aptos"/>
              </a:rPr>
              <a:t>STOP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81160" y="2468880"/>
            <a:ext cx="192024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900" b="1">
                <a:solidFill>
                  <a:srgbClr val="F4A261"/>
                </a:solidFill>
                <a:latin typeface="Aptos"/>
              </a:rPr>
              <a:t>THINK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81160" y="3474720"/>
            <a:ext cx="192024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900" b="1">
                <a:solidFill>
                  <a:srgbClr val="00A6A6"/>
                </a:solidFill>
                <a:latin typeface="Aptos"/>
              </a:rPr>
              <a:t>VERIFY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81160" y="4480560"/>
            <a:ext cx="192024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900" b="1">
                <a:solidFill>
                  <a:srgbClr val="0077B6"/>
                </a:solidFill>
                <a:latin typeface="Aptos"/>
              </a:rPr>
              <a:t>REPORT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232" y="5989320"/>
            <a:ext cx="5943600" cy="4114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F3F6F8"/>
                </a:solidFill>
                <a:latin typeface="Aptos"/>
              </a:rPr>
              <a:t>Security Awareness / Information Security
Version 1.0 • July 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2026 ATTACK LANDSCAPE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Six channels, one safe decision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AI-written messages: writing quality is not authentication.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Voice/video: call back through a trusted directory.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QR: navigate through the known app or portal.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MFA: deny unexpected prompts and report immediately.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Chat/SMS: treat conversation as a message, not proof.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BEC: verify the business process; the payload may be your authorized action.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IDENTITY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MFA fatigue and token theft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Approve only when you initiated the sign-in, at that moment, on the expected service and device.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Unexpected prompt? Deny or report fraud; never share a code, number match, password, or recovery code.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Adversary-in-the-middle pages can proxy sign-in and steal session tokens.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FIDO/WebAuthn is the widely available phishing-resistant approach; number matching is an interim measure.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If you approved: report now. Do not wait.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BEC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Business email compromise is process fraud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It may have no malicious link or attachment.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Gift cards, wire transfers, payroll diversion, invoices, and confidential legal requests are common pathways.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 real invoice in a real thread can still carry changed payment details.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Confidentiality never cancels verification or dual authorization.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The employee’s authorized action can be the payload.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MESSAGE INSPECTION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Inspect the sender—but know the limit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Display name: easy to spoof.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From address: compare the entire address and expected domain.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Reply-To: check whether replies are diverted.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SPF/DKIM/DMARC: useful technical evidence, not proof of benign intent.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 perfect match can still be a compromised account.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MESSAGE INSPECTION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Read domains from right to left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login.northwind.example → the fictional base is northwind.example.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northwind.example.secure-review.invalid → controlling domain is secure-review.invalid.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northwínd.example → a lookalike character is not the expected spelling.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northwind-payments.example ≠ northwind.example.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Use a bookmark, known portal, or independent directory path.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MESSAGE INSPECTION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Inspect links without opening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Hover on desktop; preview cautiously on touch devices.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Read the destination, not the linked words.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HTTPS protects transport; it does not certify the site’s owner or intent.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Do not use a public link expander for sensitive company URLs.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When uncertain: do not interact—report.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SCENARIO WALKTHROUGH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Flawless benefits email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16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3657600" cy="4526280"/>
          </a:xfrm>
          <a:prstGeom prst="roundRect">
            <a:avLst/>
          </a:prstGeom>
          <a:solidFill>
            <a:srgbClr val="F3F6F8"/>
          </a:solidFill>
          <a:ln>
            <a:solidFill>
              <a:srgbClr val="F3F6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91640"/>
            <a:ext cx="3108960" cy="27432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00" b="1">
                <a:solidFill>
                  <a:srgbClr val="0077B6"/>
                </a:solidFill>
                <a:latin typeface="Aptos"/>
              </a:rPr>
              <a:t>THE REQUEST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084831"/>
            <a:ext cx="3154680" cy="3246120"/>
          </a:xfrm>
          <a:prstGeom prst="rect">
            <a:avLst/>
          </a:prstGeom>
          <a:noFill/>
        </p:spPr>
        <p:txBody>
          <a:bodyPr wrap="square" lIns="45720" rIns="45720" anchor="ctr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0">
                <a:solidFill>
                  <a:srgbClr val="17212B"/>
                </a:solidFill>
                <a:latin typeface="Aptos"/>
              </a:rPr>
              <a:t>A polished benefits notice asks you to sign in through a linked page before a deadline.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7720" y="1627632"/>
            <a:ext cx="274320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00A6A6"/>
                </a:solidFill>
                <a:latin typeface="Aptos"/>
              </a:rPr>
              <a:t>WHAT TO NOTICE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7720" y="2011680"/>
            <a:ext cx="6812280" cy="23317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Good grammar and branding are not authentication.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Deadline pressure plus sign-in crosses a trust boundary.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The visible link text may not be the destination.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17720" y="4572000"/>
            <a:ext cx="6812280" cy="1143000"/>
          </a:xfrm>
          <a:prstGeom prst="roundRect">
            <a:avLst/>
          </a:prstGeom>
          <a:solidFill>
            <a:srgbClr val="14213D"/>
          </a:solidFill>
          <a:ln>
            <a:solidFill>
              <a:srgbClr val="142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4736592"/>
            <a:ext cx="1371600" cy="2286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F4A261"/>
                </a:solidFill>
                <a:latin typeface="Aptos"/>
              </a:rPr>
              <a:t>SAFE 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5010912"/>
            <a:ext cx="630936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FFFFFF"/>
                </a:solidFill>
                <a:latin typeface="Aptos"/>
              </a:rPr>
              <a:t>Open the known benefits portal independently; report the message.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SCENARIO WALKTHROUGH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Compromised supplier, real invoice thread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17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3657600" cy="4526280"/>
          </a:xfrm>
          <a:prstGeom prst="roundRect">
            <a:avLst/>
          </a:prstGeom>
          <a:solidFill>
            <a:srgbClr val="F3F6F8"/>
          </a:solidFill>
          <a:ln>
            <a:solidFill>
              <a:srgbClr val="F3F6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91640"/>
            <a:ext cx="3108960" cy="27432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00" b="1">
                <a:solidFill>
                  <a:srgbClr val="0077B6"/>
                </a:solidFill>
                <a:latin typeface="Aptos"/>
              </a:rPr>
              <a:t>THE REQUEST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084831"/>
            <a:ext cx="3154680" cy="3246120"/>
          </a:xfrm>
          <a:prstGeom prst="rect">
            <a:avLst/>
          </a:prstGeom>
          <a:noFill/>
        </p:spPr>
        <p:txBody>
          <a:bodyPr wrap="square" lIns="45720" rIns="45720" anchor="ctr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0">
                <a:solidFill>
                  <a:srgbClr val="17212B"/>
                </a:solidFill>
                <a:latin typeface="Aptos"/>
              </a:rPr>
              <a:t>A familiar supplier account replies in a real thread and supplies new bank details.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7720" y="1627632"/>
            <a:ext cx="274320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00A6A6"/>
                </a:solidFill>
                <a:latin typeface="Aptos"/>
              </a:rPr>
              <a:t>WHAT TO NOTICE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7720" y="2011680"/>
            <a:ext cx="6812280" cy="23317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Conversation history can be genuine.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A correct invoice does not validate changed bank details.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Emailing back stays inside the possibly compromised channel.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17720" y="4572000"/>
            <a:ext cx="6812280" cy="1143000"/>
          </a:xfrm>
          <a:prstGeom prst="roundRect">
            <a:avLst/>
          </a:prstGeom>
          <a:solidFill>
            <a:srgbClr val="14213D"/>
          </a:solidFill>
          <a:ln>
            <a:solidFill>
              <a:srgbClr val="142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4736592"/>
            <a:ext cx="1371600" cy="2286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F4A261"/>
                </a:solidFill>
                <a:latin typeface="Aptos"/>
              </a:rPr>
              <a:t>SAFE 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5010912"/>
            <a:ext cx="630936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FFFFFF"/>
                </a:solidFill>
                <a:latin typeface="Aptos"/>
              </a:rPr>
              <a:t>Call the preexisting vendor-master contact; require second review.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SCENARIO WALKTHROUGH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CEO gift cards by text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18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3657600" cy="4526280"/>
          </a:xfrm>
          <a:prstGeom prst="roundRect">
            <a:avLst/>
          </a:prstGeom>
          <a:solidFill>
            <a:srgbClr val="F3F6F8"/>
          </a:solidFill>
          <a:ln>
            <a:solidFill>
              <a:srgbClr val="F3F6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91640"/>
            <a:ext cx="3108960" cy="27432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00" b="1">
                <a:solidFill>
                  <a:srgbClr val="0077B6"/>
                </a:solidFill>
                <a:latin typeface="Aptos"/>
              </a:rPr>
              <a:t>THE REQUEST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084831"/>
            <a:ext cx="3154680" cy="3246120"/>
          </a:xfrm>
          <a:prstGeom prst="rect">
            <a:avLst/>
          </a:prstGeom>
          <a:noFill/>
        </p:spPr>
        <p:txBody>
          <a:bodyPr wrap="square" lIns="45720" rIns="45720" anchor="ctr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0">
                <a:solidFill>
                  <a:srgbClr val="17212B"/>
                </a:solidFill>
                <a:latin typeface="Aptos"/>
              </a:rPr>
              <a:t>“I’m in a meeting. Keep this confidential. Buy cards now and send the codes.”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7720" y="1627632"/>
            <a:ext cx="274320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00A6A6"/>
                </a:solidFill>
                <a:latin typeface="Aptos"/>
              </a:rPr>
              <a:t>WHAT TO NOTICE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7720" y="2011680"/>
            <a:ext cx="6812280" cy="23317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Authority, secrecy, and urgency are the mechanism.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Small initial amounts may escalate.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Codes are equivalent to sending value.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17720" y="4572000"/>
            <a:ext cx="6812280" cy="1143000"/>
          </a:xfrm>
          <a:prstGeom prst="roundRect">
            <a:avLst/>
          </a:prstGeom>
          <a:solidFill>
            <a:srgbClr val="14213D"/>
          </a:solidFill>
          <a:ln>
            <a:solidFill>
              <a:srgbClr val="142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4736592"/>
            <a:ext cx="1371600" cy="2286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F4A261"/>
                </a:solidFill>
                <a:latin typeface="Aptos"/>
              </a:rPr>
              <a:t>SAFE 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5010912"/>
            <a:ext cx="630936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FFFFFF"/>
                </a:solidFill>
                <a:latin typeface="Aptos"/>
              </a:rPr>
              <a:t>Follow the purchasing workflow and verify through a known number.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SCENARIO WALKTHROUGH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Teams ‘IT support’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19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3657600" cy="4526280"/>
          </a:xfrm>
          <a:prstGeom prst="roundRect">
            <a:avLst/>
          </a:prstGeom>
          <a:solidFill>
            <a:srgbClr val="F3F6F8"/>
          </a:solidFill>
          <a:ln>
            <a:solidFill>
              <a:srgbClr val="F3F6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91640"/>
            <a:ext cx="3108960" cy="27432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00" b="1">
                <a:solidFill>
                  <a:srgbClr val="0077B6"/>
                </a:solidFill>
                <a:latin typeface="Aptos"/>
              </a:rPr>
              <a:t>THE REQUEST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084831"/>
            <a:ext cx="3154680" cy="3246120"/>
          </a:xfrm>
          <a:prstGeom prst="rect">
            <a:avLst/>
          </a:prstGeom>
          <a:noFill/>
        </p:spPr>
        <p:txBody>
          <a:bodyPr wrap="square" lIns="45720" rIns="45720" anchor="ctr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0">
                <a:solidFill>
                  <a:srgbClr val="17212B"/>
                </a:solidFill>
                <a:latin typeface="Aptos"/>
              </a:rPr>
              <a:t>An unsolicited external contact offers urgent support and asks for a device code or screen control.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7720" y="1627632"/>
            <a:ext cx="274320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00A6A6"/>
                </a:solidFill>
                <a:latin typeface="Aptos"/>
              </a:rPr>
              <a:t>WHAT TO NOTICE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7720" y="2011680"/>
            <a:ext cx="6812280" cy="23317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Chat identity is not proof.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Real platform functions can support social engineering.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Device codes and remote control cross identity and device boundaries.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17720" y="4572000"/>
            <a:ext cx="6812280" cy="1143000"/>
          </a:xfrm>
          <a:prstGeom prst="roundRect">
            <a:avLst/>
          </a:prstGeom>
          <a:solidFill>
            <a:srgbClr val="14213D"/>
          </a:solidFill>
          <a:ln>
            <a:solidFill>
              <a:srgbClr val="142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4736592"/>
            <a:ext cx="1371600" cy="2286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F4A261"/>
                </a:solidFill>
                <a:latin typeface="Aptos"/>
              </a:rPr>
              <a:t>SAFE 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5010912"/>
            <a:ext cx="630936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FFFFFF"/>
                </a:solidFill>
                <a:latin typeface="Aptos"/>
              </a:rPr>
              <a:t>End contact; use the company help portal or directory.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EXECUTIVE BRIEF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Why this program exists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48056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Phishing is now email, text, QR, chat, voice, video—and compromised real accounts.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Appearance is weak evidence: sender name, grammar, voice, face, padlock, and thread history can mislead.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The durable signal is an unexpected request plus a consequential action.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Training must connect people to verification, reporting, containment, and technical controls.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5806440"/>
            <a:ext cx="10744200" cy="502920"/>
          </a:xfrm>
          <a:prstGeom prst="roundRect">
            <a:avLst/>
          </a:prstGeom>
          <a:solidFill>
            <a:srgbClr val="F3F6F8"/>
          </a:solidFill>
          <a:ln>
            <a:solidFill>
              <a:srgbClr val="F3F6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5916168"/>
            <a:ext cx="10424160" cy="246888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50" b="0">
                <a:solidFill>
                  <a:srgbClr val="53616D"/>
                </a:solidFill>
                <a:latin typeface="Aptos"/>
              </a:rPr>
              <a:t>These data sets use different methods and should not be added together.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SCENARIO WALKTHROUGH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QR-code document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20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3657600" cy="4526280"/>
          </a:xfrm>
          <a:prstGeom prst="roundRect">
            <a:avLst/>
          </a:prstGeom>
          <a:solidFill>
            <a:srgbClr val="F3F6F8"/>
          </a:solidFill>
          <a:ln>
            <a:solidFill>
              <a:srgbClr val="F3F6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91640"/>
            <a:ext cx="3108960" cy="27432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00" b="1">
                <a:solidFill>
                  <a:srgbClr val="0077B6"/>
                </a:solidFill>
                <a:latin typeface="Aptos"/>
              </a:rPr>
              <a:t>THE REQUEST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084831"/>
            <a:ext cx="3154680" cy="3246120"/>
          </a:xfrm>
          <a:prstGeom prst="rect">
            <a:avLst/>
          </a:prstGeom>
          <a:noFill/>
        </p:spPr>
        <p:txBody>
          <a:bodyPr wrap="square" lIns="45720" rIns="45720" anchor="ctr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0">
                <a:solidFill>
                  <a:srgbClr val="17212B"/>
                </a:solidFill>
                <a:latin typeface="Aptos"/>
              </a:rPr>
              <a:t>A PDF asks you to scan a QR code to view a document, reset MFA, or fix an account.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7720" y="1627632"/>
            <a:ext cx="274320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00A6A6"/>
                </a:solidFill>
                <a:latin typeface="Aptos"/>
              </a:rPr>
              <a:t>WHAT TO NOTICE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7720" y="2011680"/>
            <a:ext cx="6812280" cy="23317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A QR code is an obscured link.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The phone may have fewer enterprise protections.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A PDF attachment does not make the destination internal.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17720" y="4572000"/>
            <a:ext cx="6812280" cy="1143000"/>
          </a:xfrm>
          <a:prstGeom prst="roundRect">
            <a:avLst/>
          </a:prstGeom>
          <a:solidFill>
            <a:srgbClr val="14213D"/>
          </a:solidFill>
          <a:ln>
            <a:solidFill>
              <a:srgbClr val="142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4736592"/>
            <a:ext cx="1371600" cy="2286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F4A261"/>
                </a:solidFill>
                <a:latin typeface="Aptos"/>
              </a:rPr>
              <a:t>SAFE 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5010912"/>
            <a:ext cx="630936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FFFFFF"/>
                </a:solidFill>
                <a:latin typeface="Aptos"/>
              </a:rPr>
              <a:t>Use the known application or company portal instead.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SCENARIO WALKTHROUGH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MFA fatigue plus voice call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21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3657600" cy="4526280"/>
          </a:xfrm>
          <a:prstGeom prst="roundRect">
            <a:avLst/>
          </a:prstGeom>
          <a:solidFill>
            <a:srgbClr val="F3F6F8"/>
          </a:solidFill>
          <a:ln>
            <a:solidFill>
              <a:srgbClr val="F3F6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91640"/>
            <a:ext cx="3108960" cy="27432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00" b="1">
                <a:solidFill>
                  <a:srgbClr val="0077B6"/>
                </a:solidFill>
                <a:latin typeface="Aptos"/>
              </a:rPr>
              <a:t>THE REQUEST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084831"/>
            <a:ext cx="3154680" cy="3246120"/>
          </a:xfrm>
          <a:prstGeom prst="rect">
            <a:avLst/>
          </a:prstGeom>
          <a:noFill/>
        </p:spPr>
        <p:txBody>
          <a:bodyPr wrap="square" lIns="45720" rIns="45720" anchor="ctr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0">
                <a:solidFill>
                  <a:srgbClr val="17212B"/>
                </a:solidFill>
                <a:latin typeface="Aptos"/>
              </a:rPr>
              <a:t>Repeated prompts arrive; a caller claiming to be support asks you to approve one.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7720" y="1627632"/>
            <a:ext cx="274320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00A6A6"/>
                </a:solidFill>
                <a:latin typeface="Aptos"/>
              </a:rPr>
              <a:t>WHAT TO NOTICE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7720" y="2011680"/>
            <a:ext cx="6812280" cy="23317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The password may already be compromised.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The call and prompts reinforce the same manipulation.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IT should never need your password or one-time code.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17720" y="4572000"/>
            <a:ext cx="6812280" cy="1143000"/>
          </a:xfrm>
          <a:prstGeom prst="roundRect">
            <a:avLst/>
          </a:prstGeom>
          <a:solidFill>
            <a:srgbClr val="14213D"/>
          </a:solidFill>
          <a:ln>
            <a:solidFill>
              <a:srgbClr val="142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4736592"/>
            <a:ext cx="1371600" cy="2286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F4A261"/>
                </a:solidFill>
                <a:latin typeface="Aptos"/>
              </a:rPr>
              <a:t>SAFE 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5010912"/>
            <a:ext cx="630936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FFFFFF"/>
                </a:solidFill>
                <a:latin typeface="Aptos"/>
              </a:rPr>
              <a:t>Deny, stop the call, and report immediately—including any approval.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SCENARIO WALKTHROUGH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Payroll diversion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22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3657600" cy="4526280"/>
          </a:xfrm>
          <a:prstGeom prst="roundRect">
            <a:avLst/>
          </a:prstGeom>
          <a:solidFill>
            <a:srgbClr val="F3F6F8"/>
          </a:solidFill>
          <a:ln>
            <a:solidFill>
              <a:srgbClr val="F3F6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91640"/>
            <a:ext cx="3108960" cy="27432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00" b="1">
                <a:solidFill>
                  <a:srgbClr val="0077B6"/>
                </a:solidFill>
                <a:latin typeface="Aptos"/>
              </a:rPr>
              <a:t>THE REQUEST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084831"/>
            <a:ext cx="3154680" cy="3246120"/>
          </a:xfrm>
          <a:prstGeom prst="rect">
            <a:avLst/>
          </a:prstGeom>
          <a:noFill/>
        </p:spPr>
        <p:txBody>
          <a:bodyPr wrap="square" lIns="45720" rIns="45720" anchor="ctr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0">
                <a:solidFill>
                  <a:srgbClr val="17212B"/>
                </a:solidFill>
                <a:latin typeface="Aptos"/>
              </a:rPr>
              <a:t>A message from an employee—or personal address—asks payroll to change direct deposit.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7720" y="1627632"/>
            <a:ext cx="274320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200" b="1">
                <a:solidFill>
                  <a:srgbClr val="00A6A6"/>
                </a:solidFill>
                <a:latin typeface="Aptos"/>
              </a:rPr>
              <a:t>WHAT TO NOTICE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7720" y="2011680"/>
            <a:ext cx="6812280" cy="23317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A manager’s emailed approval is not identity proof.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Bank changes are high-risk identity events.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The contact path supplied in the request is not independent.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17720" y="4572000"/>
            <a:ext cx="6812280" cy="1143000"/>
          </a:xfrm>
          <a:prstGeom prst="roundRect">
            <a:avLst/>
          </a:prstGeom>
          <a:solidFill>
            <a:srgbClr val="14213D"/>
          </a:solidFill>
          <a:ln>
            <a:solidFill>
              <a:srgbClr val="142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4736592"/>
            <a:ext cx="1371600" cy="2286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F4A261"/>
                </a:solidFill>
                <a:latin typeface="Aptos"/>
              </a:rPr>
              <a:t>SAFE 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5010912"/>
            <a:ext cx="630936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FFFFFF"/>
                </a:solidFill>
                <a:latin typeface="Aptos"/>
              </a:rPr>
              <a:t>Use the authenticated HR system and a previously registered channel.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RESPONSE PATTERN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STOP: create decision space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48056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Pause before opening, signing in, approving, installing, disclosing, or paying.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Do not let urgency, secrecy, authority, fear, scarcity, or helpfulness choose for you.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 short pause is a control—not a failure of service.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5806440"/>
            <a:ext cx="10744200" cy="502920"/>
          </a:xfrm>
          <a:prstGeom prst="roundRect">
            <a:avLst/>
          </a:prstGeom>
          <a:solidFill>
            <a:srgbClr val="F3F6F8"/>
          </a:solidFill>
          <a:ln>
            <a:solidFill>
              <a:srgbClr val="F3F6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5916168"/>
            <a:ext cx="10424160" cy="246888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50" b="0">
                <a:solidFill>
                  <a:srgbClr val="53616D"/>
                </a:solidFill>
                <a:latin typeface="Aptos"/>
              </a:rPr>
              <a:t>You are not expected to be a forensic analyst.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RESPONSE PATTERN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THINK: interrogate the request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Did I expect this contact and this action?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What trust boundary would I cross?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Is the request trying to move me to a different channel?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Would policy normally require another person, an authenticated system, or a known workflow?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Could the real account or thread be compromised?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RESPONSE PATTERN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VERIFY: choose the channel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Retrieve the number or application independently.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Call the directory number or preexisting vendor contact.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Use the authenticated HR, finance, benefits, or help-desk system.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Require dual control for financial or sensitive changes.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Never accept ‘the executive says policy does not apply.’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RESPONSE PATTERN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REPORT: fast, factual, no blame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Use the one-click report control or documented security channel.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Report uncertainty, false alarms, and mistakes.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State what happened: clicked, entered credentials, approved MFA, installed software, disclosed data, or sent money.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Do not delete evidence or spend time investigating on your own.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Managers thank the reporter and escalate—without interrogation or blame.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CONTAINMENT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The first minutes after a bad click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48056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Clicked only: close the page; report; follow security guidance.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Entered password: report; change it from a clean path; let responders revoke sessions.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Approved MFA / supplied code / registered key: report immediately and say exactly what happened.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Ran software: disconnect as instructed; do not power off unless told.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Sent data or money: report to security and the business response path at once.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5806440"/>
            <a:ext cx="10744200" cy="502920"/>
          </a:xfrm>
          <a:prstGeom prst="roundRect">
            <a:avLst/>
          </a:prstGeom>
          <a:solidFill>
            <a:srgbClr val="F3F6F8"/>
          </a:solidFill>
          <a:ln>
            <a:solidFill>
              <a:srgbClr val="F3F6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5916168"/>
            <a:ext cx="10424160" cy="246888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50" b="0">
                <a:solidFill>
                  <a:srgbClr val="53616D"/>
                </a:solidFill>
                <a:latin typeface="Aptos"/>
              </a:rPr>
              <a:t>Fast reporting can preserve options—even after money is sent.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ROLE-BASED CONTROLS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Role modules: enhanced procedures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Finance/AP: vendor-master callbacks, dual review, holds, alerts, recovery drills.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Payroll/HR: authenticated changes, identity proofing, registered-channel notice.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Executives/EAs: publicly endorse verification; never request policy bypass.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IT/help desk: strong reset proofing; no credential or MFA-code collection.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Developers/admins: protect tokens, secrets, cloud consent, and privileged sessions.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DELIVERY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Deliver the core in 60–75 minutes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Opening and trust-boundary model.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Current channels and evidence.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Sender, domain, link, and context inspection.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Scenario practice using Stop–Think–Verify–Report.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No-blame reporting and first-minute response.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Knowledge check and local reporting demonstration.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LANDSCAPE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What the evidence says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FBI IC3: 191,561 phishing/spoofing complaints in 2025.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FBI IC3: 24,768 BEC complaints and $3.047B in reported BEC losses.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APWG: 971,181 reported phishing attacks in Q1 2026, up 13.8% from Q4 2025.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Verizon: mobile-centered interactive social engineering had a 40% higher success rate than traditional email phishing in its data.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Counts are reported complaints or telemetry—not a census of all victimization.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CONTINUOUS PROGRAM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Beyond the annual course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Short, repeated, role-relevant learning and simulations.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 visible reporting path with useful feedback.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Process drills for payments, payroll, help desk, and incident response.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Vary channel, context, and difficulty—without humiliation.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Use simulations to rehearse and measure systems, not to punish individuals.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EVIDENCE LIMITS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What training evidence does—and does not—support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 2025 randomized field experiment found no relationship between annual-training recency and simulation failure.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Embedded training reduced failure by about two percentage points on average.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Many training-page visits were brief; formal completion was below 24%.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NIST warns click rate is confounded by lure difficulty and work context.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Training is one layer; it is not a firewall.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DEFENSE IN DEPTH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Technical and process safety net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Identity: FIDO/WebAuthn, conditional access, session revocation, enrollment alerts.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Email/domains: authentication, filtering, external labels, lookalike monitoring.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Collaboration/mobile: restrict external contact, govern apps, detect risky behavior.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Endpoints: managed browsers, application control, EDR, least privilege.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Finance/data: dual authorization, transaction limits, change alerts, data controls.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Response: one-click reporting, telemetry, playbooks, legal/comms and fund recovery.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MEASUREMENT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Measure outcomes—not theater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Report rate and time to report.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Time to triage, contain, revoke sessions, and contact financial partners.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Verification adherence for payment, payroll, reset, and sensitive-data workflows.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Repeat patterns by role and scenario difficulty—not a public individual score.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Control adoption: phishing-resistant MFA, dual control, external-chat policy, rehearsed response.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ROADMAP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A twelve-month implementation arc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Months 1–3: policy, reporting path, baseline controls, manager scripts.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Months 4–6: core delivery, role modules, scenario practice, initial metrics.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Months 7–9: varied simulations, process drills, control gaps, feedback loops.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Months 10–12: evaluate trends with difficulty/context, refresh content, rehearse recovery.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Govern with security, HR, legal, finance, IT, privacy, and employee representation as appropriate.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TAKEAWAY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Employee quick reference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48056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STOP before links, logins, approvals, installs, disclosures, or payments.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THINK: unexpected request + consequential action = verify.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VERIFY using a channel or workflow you retrieve independently.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REPORT immediately—even if unsure, even after a mistake.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After action: say exactly what happened so responders can move quickly.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5806440"/>
            <a:ext cx="10744200" cy="502920"/>
          </a:xfrm>
          <a:prstGeom prst="roundRect">
            <a:avLst/>
          </a:prstGeom>
          <a:solidFill>
            <a:srgbClr val="F3F6F8"/>
          </a:solidFill>
          <a:ln>
            <a:solidFill>
              <a:srgbClr val="F3F6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5916168"/>
            <a:ext cx="10424160" cy="246888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50" b="0">
                <a:solidFill>
                  <a:srgbClr val="53616D"/>
                </a:solidFill>
                <a:latin typeface="Aptos"/>
              </a:rPr>
              <a:t>Stop. Think. Verify. Report.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Source ledger • threat landscape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FBI IC3, 2025 Annual Report.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APWG, Phishing Activity Trends Report, Q1 2026.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Verizon, 2026 Data Breach Investigations Report.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Microsoft Threat Intelligence, Email threat landscape Q1 2026.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Microsoft Incident Response, Teams support-call compromise.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Microsoft Threat Intelligence, Teams abuse and AiTM token compromise.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FTC, QR-code scam guidance; FBI/IC3 voice-imitation PSA.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FULL LEDGER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Sources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CISA: More than a Password; phishing-resistant MFA fact sheet.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Ho et al., IEEE S&amp;P 2025: Understanding the Efficacy of Phishing Training in Practice.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Gordon et al., JAMIA 2019: mandatory phishing training evaluation.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NIST Phish Scale research and Technical Note 2276.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Greene et al. 2018; Siadati et al. 2017; Chen et al., SOUPS 2024.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NIST SP 800-50 Rev. 1, 2024.</a:t>
            </a:r>
          </a:p>
          <a:p>
            <a:pPr>
              <a:spcAft>
                <a:spcPts val="800"/>
              </a:spcAft>
              <a:defRPr sz="1650">
                <a:solidFill>
                  <a:srgbClr val="17212B"/>
                </a:solidFill>
                <a:latin typeface="Aptos"/>
              </a:defRPr>
            </a:pPr>
            <a:r>
              <a:t>• Full linked source ledger and reusable-asset credits: answer.docx / answer.pdf.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5989320"/>
            <a:ext cx="160020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050" b="1">
                <a:solidFill>
                  <a:srgbClr val="0077B6"/>
                </a:solidFill>
                <a:latin typeface="Aptos"/>
                <a:hlinkClick r:id="rId2"/>
              </a:rPr>
              <a:t>CISA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42032" y="5989320"/>
            <a:ext cx="160020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050" b="1">
                <a:solidFill>
                  <a:srgbClr val="0077B6"/>
                </a:solidFill>
                <a:latin typeface="Aptos"/>
                <a:hlinkClick r:id="rId3"/>
              </a:rPr>
              <a:t>IEEE S&amp;P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98264" y="5989320"/>
            <a:ext cx="160020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050" b="1">
                <a:solidFill>
                  <a:srgbClr val="0077B6"/>
                </a:solidFill>
                <a:latin typeface="Aptos"/>
                <a:hlinkClick r:id="rId4"/>
              </a:rPr>
              <a:t>JAMIA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54496" y="5989320"/>
            <a:ext cx="160020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050" b="1">
                <a:solidFill>
                  <a:srgbClr val="0077B6"/>
                </a:solidFill>
                <a:latin typeface="Aptos"/>
                <a:hlinkClick r:id="rId5"/>
              </a:rPr>
              <a:t>NIST Phish Scale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10727" y="5989320"/>
            <a:ext cx="160020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050" b="1">
                <a:solidFill>
                  <a:srgbClr val="0077B6"/>
                </a:solidFill>
                <a:latin typeface="Aptos"/>
                <a:hlinkClick r:id="rId6"/>
              </a:rPr>
              <a:t>NIST Context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66959" y="5989320"/>
            <a:ext cx="1600200" cy="3200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050" b="1">
                <a:solidFill>
                  <a:srgbClr val="0077B6"/>
                </a:solidFill>
                <a:latin typeface="Aptos"/>
                <a:hlinkClick r:id="rId7"/>
              </a:rPr>
              <a:t>NIST SP 800-50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8"/>
              </a:rPr>
              <a:t>Explore more questions at Ask Anything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4A261"/>
                </a:solidFill>
                <a:latin typeface="Aptos"/>
              </a:rPr>
              <a:t>CORE BEHAVIOR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FFFFFF"/>
                </a:solidFill>
                <a:latin typeface="Aptos Display"/>
              </a:rPr>
              <a:t>One response pattern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F3F6F8"/>
                </a:solidFill>
                <a:latin typeface="Aptos"/>
              </a:rPr>
              <a:t>04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2514600" cy="3063240"/>
          </a:xfrm>
          <a:prstGeom prst="roundRect">
            <a:avLst/>
          </a:prstGeom>
          <a:solidFill>
            <a:srgbClr val="203155"/>
          </a:solidFill>
          <a:ln>
            <a:solidFill>
              <a:srgbClr val="C445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13232" y="2084831"/>
            <a:ext cx="219456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500" b="1">
                <a:solidFill>
                  <a:srgbClr val="C44536"/>
                </a:solidFill>
                <a:latin typeface="Aptos Display"/>
              </a:rPr>
              <a:t>STOP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834640"/>
            <a:ext cx="2103120" cy="1234440"/>
          </a:xfrm>
          <a:prstGeom prst="rect">
            <a:avLst/>
          </a:prstGeom>
          <a:noFill/>
        </p:spPr>
        <p:txBody>
          <a:bodyPr wrap="square" lIns="45720" rIns="4572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sz="1700" b="0">
                <a:solidFill>
                  <a:srgbClr val="FFFFFF"/>
                </a:solidFill>
                <a:latin typeface="Aptos"/>
              </a:rPr>
              <a:t>before a sensitive or irreversible action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90672" y="2926080"/>
            <a:ext cx="320040" cy="6400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3400" b="1">
                <a:solidFill>
                  <a:srgbClr val="F4A261"/>
                </a:solidFill>
                <a:latin typeface="Aptos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29000" y="1828800"/>
            <a:ext cx="2514600" cy="3063240"/>
          </a:xfrm>
          <a:prstGeom prst="roundRect">
            <a:avLst/>
          </a:prstGeom>
          <a:solidFill>
            <a:srgbClr val="203155"/>
          </a:solidFill>
          <a:ln>
            <a:solidFill>
              <a:srgbClr val="F4A2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93592" y="2084831"/>
            <a:ext cx="219456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500" b="1">
                <a:solidFill>
                  <a:srgbClr val="F4A261"/>
                </a:solidFill>
                <a:latin typeface="Aptos Display"/>
              </a:rPr>
              <a:t>THINK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30168" y="2834640"/>
            <a:ext cx="2103120" cy="1234440"/>
          </a:xfrm>
          <a:prstGeom prst="rect">
            <a:avLst/>
          </a:prstGeom>
          <a:noFill/>
        </p:spPr>
        <p:txBody>
          <a:bodyPr wrap="square" lIns="45720" rIns="4572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sz="1700" b="0">
                <a:solidFill>
                  <a:srgbClr val="FFFFFF"/>
                </a:solidFill>
                <a:latin typeface="Aptos"/>
              </a:rPr>
              <a:t>about the request—not its polish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71031" y="2926080"/>
            <a:ext cx="320040" cy="6400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3400" b="1">
                <a:solidFill>
                  <a:srgbClr val="F4A261"/>
                </a:solidFill>
                <a:latin typeface="Aptos"/>
              </a:rPr>
              <a:t>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59" y="1828800"/>
            <a:ext cx="2514600" cy="3063240"/>
          </a:xfrm>
          <a:prstGeom prst="roundRect">
            <a:avLst/>
          </a:prstGeom>
          <a:solidFill>
            <a:srgbClr val="203155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73951" y="2084831"/>
            <a:ext cx="219456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500" b="1">
                <a:solidFill>
                  <a:srgbClr val="00A6A6"/>
                </a:solidFill>
                <a:latin typeface="Aptos Display"/>
              </a:rPr>
              <a:t>VERIFY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10527" y="2834640"/>
            <a:ext cx="2103120" cy="1234440"/>
          </a:xfrm>
          <a:prstGeom prst="rect">
            <a:avLst/>
          </a:prstGeom>
          <a:noFill/>
        </p:spPr>
        <p:txBody>
          <a:bodyPr wrap="square" lIns="45720" rIns="4572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sz="1700" b="0">
                <a:solidFill>
                  <a:srgbClr val="FFFFFF"/>
                </a:solidFill>
                <a:latin typeface="Aptos"/>
              </a:rPr>
              <a:t>through a channel you choose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51392" y="2926080"/>
            <a:ext cx="320040" cy="6400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3400" b="1">
                <a:solidFill>
                  <a:srgbClr val="F4A261"/>
                </a:solidFill>
                <a:latin typeface="Aptos"/>
              </a:rPr>
              <a:t>›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89719" y="1828800"/>
            <a:ext cx="2514600" cy="3063240"/>
          </a:xfrm>
          <a:prstGeom prst="roundRect">
            <a:avLst/>
          </a:prstGeom>
          <a:solidFill>
            <a:srgbClr val="203155"/>
          </a:solidFill>
          <a:ln>
            <a:solidFill>
              <a:srgbClr val="0077B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354311" y="2084831"/>
            <a:ext cx="2194560" cy="45720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500" b="1">
                <a:solidFill>
                  <a:srgbClr val="0077B6"/>
                </a:solidFill>
                <a:latin typeface="Aptos Display"/>
              </a:rPr>
              <a:t>REPORT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90888" y="2834640"/>
            <a:ext cx="2103120" cy="1234440"/>
          </a:xfrm>
          <a:prstGeom prst="rect">
            <a:avLst/>
          </a:prstGeom>
          <a:noFill/>
        </p:spPr>
        <p:txBody>
          <a:bodyPr wrap="square" lIns="45720" rIns="4572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sz="1700" b="0">
                <a:solidFill>
                  <a:srgbClr val="FFFFFF"/>
                </a:solidFill>
                <a:latin typeface="Aptos"/>
              </a:rPr>
              <a:t>immediately, including uncertainty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5577840"/>
            <a:ext cx="9966960" cy="54864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000" b="1">
                <a:solidFill>
                  <a:srgbClr val="FFFFFF"/>
                </a:solidFill>
                <a:latin typeface="Aptos"/>
              </a:rPr>
              <a:t>Fast reporting protects everyone—even after a click.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THREAT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A trust-boundary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48056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Signing in, approving MFA, scanning a QR code, or opening an attachment.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Installing support or remote-access software.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Sharing sensitive records, source code, API keys, or recovery codes.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Changing bank or payroll details; buying gift cards; moving money.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Moving a conversation to a personal or external channel—or simply replying.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5806440"/>
            <a:ext cx="10744200" cy="502920"/>
          </a:xfrm>
          <a:prstGeom prst="roundRect">
            <a:avLst/>
          </a:prstGeom>
          <a:solidFill>
            <a:srgbClr val="F3F6F8"/>
          </a:solidFill>
          <a:ln>
            <a:solidFill>
              <a:srgbClr val="F3F6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5916168"/>
            <a:ext cx="10424160" cy="246888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50" b="0">
                <a:solidFill>
                  <a:srgbClr val="53616D"/>
                </a:solidFill>
                <a:latin typeface="Aptos"/>
              </a:rPr>
              <a:t>Ask: what action does this contact want me to take?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THREAT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What attackers can convincingly fake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89204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Names, photos, logos, signatures, branded pages, caller ID, and SMS labels.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Polished writing, familiar voices, synthetic video, and personal context.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Lookalike domains, QR codes, cloud services, forms, redirects, and external guests.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Real supplier, customer, colleague, or executive accounts after compromise.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 real event’s emotional context: merger, tax season, travel, outage, or urgent deal.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CONTROL PRINCIPLE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What process makes harder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07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444752"/>
            <a:ext cx="10744200" cy="4480560"/>
          </a:xfrm>
          <a:prstGeom prst="rect">
            <a:avLst/>
          </a:prstGeom>
          <a:noFill/>
        </p:spPr>
        <p:txBody>
          <a:bodyPr wrap="square" lIns="45720" rIns="45720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 directory callback or a preexisting supplier contact.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Second-person review for payment changes.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A rule that no executive can waive verification.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FIDO/WebAuthn, least privilege, transaction limits, and risk alerts.</a:t>
            </a:r>
          </a:p>
          <a:p>
            <a:pPr>
              <a:spcAft>
                <a:spcPts val="800"/>
              </a:spcAft>
              <a:defRPr sz="1900">
                <a:solidFill>
                  <a:srgbClr val="17212B"/>
                </a:solidFill>
                <a:latin typeface="Aptos"/>
              </a:defRPr>
            </a:pPr>
            <a:r>
              <a:t>• Fast reporting linked to a rehearsed response team.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5806440"/>
            <a:ext cx="10744200" cy="502920"/>
          </a:xfrm>
          <a:prstGeom prst="roundRect">
            <a:avLst/>
          </a:prstGeom>
          <a:solidFill>
            <a:srgbClr val="F3F6F8"/>
          </a:solidFill>
          <a:ln>
            <a:solidFill>
              <a:srgbClr val="F3F6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5916168"/>
            <a:ext cx="10424160" cy="246888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150" b="0">
                <a:solidFill>
                  <a:srgbClr val="53616D"/>
                </a:solidFill>
                <a:latin typeface="Aptos"/>
              </a:rPr>
              <a:t>Verification is a process—not a feeling.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QR phishing accelerated in Q1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08</a:t>
            </a:r>
          </a:p>
        </p:txBody>
      </p:sp>
      <p:pic>
        <p:nvPicPr>
          <p:cNvPr id="6" name="Picture 5" descr="microsoft-qr-phishing-volum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567" y="1417320"/>
            <a:ext cx="9052560" cy="45262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5800" y="6016752"/>
            <a:ext cx="10835640" cy="457200"/>
          </a:xfrm>
          <a:prstGeom prst="rect">
            <a:avLst/>
          </a:prstGeom>
          <a:solidFill>
            <a:srgbClr val="14213D"/>
          </a:solidFill>
          <a:ln>
            <a:solidFill>
              <a:srgbClr val="142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4672" y="6117336"/>
            <a:ext cx="6492240" cy="201168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Aptos"/>
              </a:rPr>
              <a:t>Microsoft detections: weekly QR-code phishing volume, Nov 2025–Mar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6117336"/>
            <a:ext cx="4069080" cy="201168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19" b="0">
                <a:solidFill>
                  <a:srgbClr val="F3F6F8"/>
                </a:solidFill>
                <a:latin typeface="Aptos"/>
                <a:hlinkClick r:id="rId3"/>
              </a:rPr>
              <a:t>Credit: Microsoft Threat Intelligence &amp; Defender Security Research Team, Fig. 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A6A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7772400" cy="2560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00A6A6"/>
                </a:solidFill>
                <a:latin typeface="Aptos"/>
              </a:rPr>
              <a:t>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064240" cy="713232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800" b="1">
                <a:solidFill>
                  <a:srgbClr val="14213D"/>
                </a:solidFill>
                <a:latin typeface="Aptos Display"/>
              </a:rPr>
              <a:t>CAPTCHA gates add friction—and false legitimacy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53616D"/>
                </a:solidFill>
                <a:latin typeface="Aptos"/>
              </a:rPr>
              <a:t>09</a:t>
            </a:r>
          </a:p>
        </p:txBody>
      </p:sp>
      <p:pic>
        <p:nvPicPr>
          <p:cNvPr id="6" name="Picture 5" descr="microsoft-captcha-phishing-volum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048" y="1417320"/>
            <a:ext cx="8899598" cy="45262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5800" y="6016752"/>
            <a:ext cx="10835640" cy="457200"/>
          </a:xfrm>
          <a:prstGeom prst="rect">
            <a:avLst/>
          </a:prstGeom>
          <a:solidFill>
            <a:srgbClr val="14213D"/>
          </a:solidFill>
          <a:ln>
            <a:solidFill>
              <a:srgbClr val="142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4672" y="6117336"/>
            <a:ext cx="6492240" cy="201168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Aptos"/>
              </a:rPr>
              <a:t>Microsoft detections: CAPTCHA-gated phishing volume, Nov 2025–Mar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6117336"/>
            <a:ext cx="4069080" cy="201168"/>
          </a:xfrm>
          <a:prstGeom prst="rect">
            <a:avLst/>
          </a:prstGeom>
          <a:noFill/>
        </p:spPr>
        <p:txBody>
          <a:bodyPr wrap="square" lIns="45720" rIns="4572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919" b="0">
                <a:solidFill>
                  <a:srgbClr val="F3F6F8"/>
                </a:solidFill>
                <a:latin typeface="Aptos"/>
                <a:hlinkClick r:id="rId3"/>
              </a:rPr>
              <a:t>Credit: Microsoft Threat Intelligence &amp; Defender Security Research Team, Fig. 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Phishing Resistance in 2026</dc:title>
  <dc:subject>Employee training program</dc:subject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