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hyperlink" Target="https://learn.microsoft.com/en-us/security/security-for-ai/agent-365-security" TargetMode="Externa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hyperlink" Target="https://learn.microsoft.com/en-us/security/security-for-ai/agent-365-security" TargetMode="Externa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hyperlink" Target="https://learn.microsoft.com/en-us/security/security-for-ai/agent-365-security" TargetMode="Externa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203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621792"/>
            <a:ext cx="10881360" cy="384048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200" b="1">
                <a:solidFill>
                  <a:srgbClr val="00818A"/>
                </a:solidFill>
                <a:latin typeface="Aptos"/>
              </a:rPr>
              <a:t>TECHNICAL MARKET MAP • 28 JULY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188720"/>
            <a:ext cx="10698480" cy="16002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"/>
              </a:rPr>
              <a:t>Enterprise AI-agent security</a:t>
            </a:r>
            <a:br/>
            <a:r>
              <a:rPr sz="3400" b="1">
                <a:solidFill>
                  <a:srgbClr val="FFFFFF"/>
                </a:solidFill>
                <a:latin typeface="Aptos"/>
              </a:rPr>
              <a:t>beyond agent DLP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127248"/>
            <a:ext cx="9875520" cy="105156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200" b="0">
                <a:solidFill>
                  <a:srgbClr val="FFFFFF"/>
                </a:solidFill>
                <a:latin typeface="Aptos"/>
              </a:rPr>
              <a:t>The buying question is not one detector. It is whether every authority-bearing dataflow is governed end to end.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6053328"/>
            <a:ext cx="105156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200" b="0">
                <a:solidFill>
                  <a:srgbClr val="BBCCDA"/>
                </a:solidFill>
                <a:latin typeface="Aptos"/>
              </a:rPr>
              <a:t>Security architecture • IAM • Data security • AI platform teams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DILIGENCE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Eliminate weak products quickly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417320"/>
            <a:ext cx="10789920" cy="502920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Can it enforce tool calls and tool responses—not only prompts and final output?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Does it see local and remote MCP, GUI automation, async jobs and service-to-service calls?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Can one policy combine initiating human, agent identity, scope, data label, resource and destination?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What is GA, preview, beta, partner-provided or roadmap?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What happens on timeout, quota exhaustion or regional failure?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Can investigators reconstruct which untrusted item influenced which call and records?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Buying decision: prove narrow authority and revocable evidence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10652760" cy="11430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2400" b="1">
                <a:solidFill>
                  <a:srgbClr val="0E2038"/>
                </a:solidFill>
                <a:latin typeface="Aptos"/>
              </a:rPr>
              <a:t>Which combination can prove that every agent has a known owner and narrow identity, sees only task-required data, cannot turn untrusted content into unauthorized authority, and leaves a complete, revocable audit trail?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246120"/>
            <a:ext cx="10241280" cy="233172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Start from the estate: Microsoft, Cisco, Netskope, Zscaler, heterogeneous builders, custom agents, or regulated data.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Layer traffic inspection, posture, identity, source-level data policy and runtime semantics where each has a defined failure mode.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Demand written coverage and customer-run adversarial testing for the exact production path.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EVIDENCE LEDGER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81328"/>
            <a:ext cx="5440680" cy="45262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400" b="0">
                <a:solidFill>
                  <a:srgbClr val="0E2038"/>
                </a:solidFill>
                <a:latin typeface="Aptos"/>
              </a:rPr>
              <a:t>Independent / taxonomy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NIST AI 100-2e2025 • OWASP Agentic Top 10 2026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WASP (arXiv:2504.18575) • Alizadeh et al. (arXiv:2506.01055)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OpenAI prompt-injection research • Anthropic Agentic Misalignment</a:t>
            </a:r>
            <a:br/>
            <a:br/>
            <a:r>
              <a:rPr sz="1400" b="0">
                <a:solidFill>
                  <a:srgbClr val="0E2038"/>
                </a:solidFill>
                <a:latin typeface="Aptos"/>
              </a:rPr>
              <a:t>Product documentation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Microsoft Learn: Agent 365 overview, architecture, runtime, licensing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Cisco AI Defense data sheet / DevNet • Cisco–Astrix announcement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Netskope AI Security / Guardrails • Zscaler AI Guard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Zenity • Noma • Astrix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481328"/>
            <a:ext cx="5257800" cy="452628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400" b="0">
                <a:solidFill>
                  <a:srgbClr val="0E2038"/>
                </a:solidFill>
                <a:latin typeface="Aptos"/>
              </a:rPr>
              <a:t>Product documentation, continued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Check Point AI Security (Lakera): API, Guard, defenses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HiddenLayer runtime • Thales AI Security Fabric • Securiti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Palo Alto Prisma AIRS overview and low/no-code agent security</a:t>
            </a:r>
            <a:br/>
            <a:br/>
            <a:r>
              <a:rPr sz="1400" b="0">
                <a:solidFill>
                  <a:srgbClr val="0E2038"/>
                </a:solidFill>
                <a:latin typeface="Aptos"/>
              </a:rPr>
              <a:t>Full linked source ledger and direct URLs: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See answer.pdf and answer.docx</a:t>
            </a:r>
            <a:br/>
            <a:br/>
            <a:r>
              <a:rPr sz="1400" b="0">
                <a:solidFill>
                  <a:srgbClr val="0E2038"/>
                </a:solidFill>
                <a:latin typeface="Aptos"/>
              </a:rPr>
              <a:t>Documentary visual credit</a:t>
            </a:r>
            <a:br/>
            <a:r>
              <a:rPr sz="1400" b="0">
                <a:solidFill>
                  <a:srgbClr val="0E2038"/>
                </a:solidFill>
                <a:latin typeface="Aptos"/>
              </a:rPr>
              <a:t>Microsoft Learn, “Secure AI agents at scale using Microsoft Agent 365”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000" b="1">
                <a:solidFill>
                  <a:srgbClr val="00818A"/>
                </a:solidFill>
                <a:latin typeface="Aptos"/>
              </a:rPr>
              <a:t>Vendor documentation supports feature descriptions; it does not independently prove efficacy.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2"/>
              </a:rPr>
              <a:t>Explore more questions at Ask Anything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THREAT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The problem is an authority-bearing dataflow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600200"/>
            <a:ext cx="1088136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2100" b="1">
                <a:solidFill>
                  <a:srgbClr val="0E2038"/>
                </a:solidFill>
                <a:latin typeface="Aptos"/>
              </a:rPr>
              <a:t>Untrusted content  →  model context  →  plan  →  credential  →  tool call  →  system  →  side effect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743200"/>
            <a:ext cx="10241280" cy="256032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The attacker needs both a source of untrusted instructions and a sink the agent can reach.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Prompt injection remains an open problem; model alignment is not authorization.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Benchmarks show non-zero attack success, but they do not estimate enterprise breach frequency.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CONTROL PLANE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Microsoft: one governance plane for a Microsoft-first estate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5" name="Picture 4" descr="agent-365-regist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905197"/>
            <a:ext cx="7086600" cy="36785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18120" y="1600200"/>
            <a:ext cx="3886200" cy="416052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Registry ties agents to owners, identities and permissions.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Best fit where Entra, Purview, Defender and Intune already carry context.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Verify exact third-party, local-runtime and OS coverage; some runtime controls remain preview.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594360" y="6236208"/>
            <a:ext cx="109728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0">
                <a:solidFill>
                  <a:srgbClr val="525E6C"/>
                </a:solidFill>
                <a:latin typeface="Aptos"/>
              </a:rPr>
              <a:t>Source: Microsoft Learn — “Secure AI agents at scale using Microsoft Agent 365”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MICROSOFT PURVIEW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Data controls matter before and after retrieval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5" name="Picture 4" descr="agent-365-purvie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19" y="1896922"/>
            <a:ext cx="6995160" cy="36950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26679" y="1645920"/>
            <a:ext cx="3977639" cy="40233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Sensitivity labels, DLP, audit and investigation can follow supported content into agent interactions.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A registry entry does not prove every tool call can be blocked.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The proof of concept must exercise the real runtime, connector and permission mode.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594360" y="6236208"/>
            <a:ext cx="109728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0">
                <a:solidFill>
                  <a:srgbClr val="525E6C"/>
                </a:solidFill>
                <a:latin typeface="Aptos"/>
              </a:rPr>
              <a:t>Source: Microsoft Learn — “Secure AI agents at scale using Microsoft Agent 365”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MICROSOFT DEFENDER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Investigation must connect agent activity to response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pic>
        <p:nvPicPr>
          <p:cNvPr id="5" name="Picture 4" descr="agent-365-microsoft-defender-incid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952761"/>
            <a:ext cx="7086600" cy="35834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18120" y="1645920"/>
            <a:ext cx="3886200" cy="40233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Posture and runtime telemetry should produce a replayable evidence chain.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For supported local agents, documented controls inspect tool responses and can block injection-triggered actions.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Containment must revoke credentials as well as stop the process.</a:t>
            </a:r>
          </a:p>
        </p:txBody>
      </p:sp>
      <p:sp>
        <p:nvSpPr>
          <p:cNvPr id="7" name="TextBox 6">
            <a:hlinkClick r:id="rId3"/>
          </p:cNvPr>
          <p:cNvSpPr txBox="1"/>
          <p:nvPr/>
        </p:nvSpPr>
        <p:spPr>
          <a:xfrm>
            <a:off x="594360" y="6236208"/>
            <a:ext cx="1097280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0">
                <a:solidFill>
                  <a:srgbClr val="525E6C"/>
                </a:solidFill>
                <a:latin typeface="Aptos"/>
              </a:rPr>
              <a:t>Source: Microsoft Learn — “Secure AI agents at scale using Microsoft Agent 365”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EVALUATION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The market separates by enforcement point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594360" y="15727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7240" y="1737360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Suite / identity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7240" y="21671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Microsoft Agent 365</a:t>
            </a:r>
            <a:br/>
            <a:r>
              <a:rPr sz="1600" b="1">
                <a:solidFill>
                  <a:srgbClr val="0E2038"/>
                </a:solidFill>
                <a:latin typeface="Aptos"/>
              </a:rPr>
              <a:t>Cisco AI Defense + Astrix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16552" y="15727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2" y="1737360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SSE / traffic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2" y="21671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Netskope One AI Security</a:t>
            </a:r>
            <a:br/>
            <a:r>
              <a:rPr sz="1600" b="1">
                <a:solidFill>
                  <a:srgbClr val="0E2038"/>
                </a:solidFill>
                <a:latin typeface="Aptos"/>
              </a:rPr>
              <a:t>Zscaler AI Guard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38744" y="15727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21624" y="1737360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Agent posture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21624" y="21671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Zenity</a:t>
            </a:r>
            <a:br/>
            <a:r>
              <a:rPr sz="1600" b="1">
                <a:solidFill>
                  <a:srgbClr val="0E2038"/>
                </a:solidFill>
                <a:latin typeface="Aptos"/>
              </a:rPr>
              <a:t>Noma Security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4360" y="36301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3794759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Runtime guardrails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2245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Check Point AI Security</a:t>
            </a:r>
            <a:br/>
            <a:r>
              <a:rPr sz="1600" b="1">
                <a:solidFill>
                  <a:srgbClr val="0E2038"/>
                </a:solidFill>
                <a:latin typeface="Aptos"/>
              </a:rPr>
              <a:t>HiddenLayer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16552" y="36301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99432" y="3794759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Data-centric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9432" y="42245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Thales AI Security Fabric</a:t>
            </a:r>
            <a:br/>
            <a:r>
              <a:rPr sz="1600" b="1">
                <a:solidFill>
                  <a:srgbClr val="0E2038"/>
                </a:solidFill>
                <a:latin typeface="Aptos"/>
              </a:rPr>
              <a:t>Securiti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38744" y="3630168"/>
            <a:ext cx="3474720" cy="1600200"/>
          </a:xfrm>
          <a:prstGeom prst="roundRect">
            <a:avLst/>
          </a:prstGeom>
          <a:solidFill>
            <a:srgbClr val="EFF5F9"/>
          </a:solidFill>
          <a:ln>
            <a:solidFill>
              <a:srgbClr val="1568A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21624" y="3794759"/>
            <a:ext cx="3108960" cy="3200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300" b="1">
                <a:solidFill>
                  <a:srgbClr val="00818A"/>
                </a:solidFill>
                <a:latin typeface="Aptos"/>
              </a:rPr>
              <a:t>Benchmark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21624" y="4224528"/>
            <a:ext cx="3108960" cy="77724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600" b="1">
                <a:solidFill>
                  <a:srgbClr val="0E2038"/>
                </a:solidFill>
                <a:latin typeface="Aptos"/>
              </a:rPr>
              <a:t>Palo Alto Prisma AIRS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" y="5897880"/>
            <a:ext cx="10789920" cy="4572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500" b="1">
                <a:solidFill>
                  <a:srgbClr val="525E6C"/>
                </a:solidFill>
                <a:latin typeface="Aptos"/>
              </a:rPr>
              <a:t>No responsible universal ranking: fit depends on estate, routing, identity, data and runtime reach.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REFERENCE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Six independent gates prevent ambient authority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55448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75564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1  Inventory &amp; provenance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55448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65392" y="175564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2  Separate identity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" y="297180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50392" y="317296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3  Data minimization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0" y="297180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65392" y="317296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4  Instruction / data separation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438912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" y="459028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5  Deterministic action policy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4389120"/>
            <a:ext cx="5212080" cy="960120"/>
          </a:xfrm>
          <a:prstGeom prst="roundRect">
            <a:avLst/>
          </a:prstGeom>
          <a:solidFill>
            <a:srgbClr val="EFF5F9"/>
          </a:solidFill>
          <a:ln>
            <a:solidFill>
              <a:srgbClr val="00818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65392" y="4590288"/>
            <a:ext cx="4846320" cy="5029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6  Egress, audit &amp; response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PROOF OF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Test representative agents—not a toy chatbot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536192"/>
            <a:ext cx="5486400" cy="44805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Read-heavy knowledge agent: enterprise documents, CRM and web retrieval.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Write-capable operations agent: messaging, ticketing, source control, cloud APIs or database.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Segregated tenant with synthetic, realistically classified data.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Independent ground truth from identity, SaaS, API, endpoint, MCP, database, network and orchestrator logs.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46520" y="1536192"/>
            <a:ext cx="5074920" cy="4480560"/>
          </a:xfrm>
          <a:prstGeom prst="rect">
            <a:avLst/>
          </a:prstGeom>
          <a:noFill/>
        </p:spPr>
        <p:txBody>
          <a:bodyPr wrap="square" lIns="73152" rIns="73152">
            <a:normAutofit/>
          </a:bodyPr>
          <a:lstStyle/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Measure attack success and benign completion.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Track false positives / negatives and p50 / p95 / p99 latency.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Measure cost, discovery lag, time to explain and time to revoke.</a:t>
            </a:r>
          </a:p>
          <a:p>
            <a:pPr>
              <a:lnSpc>
                <a:spcPct val="103000"/>
              </a:lnSpc>
              <a:spcAft>
                <a:spcPts val="1000"/>
              </a:spcAft>
            </a:pPr>
            <a:r>
              <a:t>•  Report by language, modality, framework, transport and data class.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256032"/>
            <a:ext cx="1115568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900" b="1">
                <a:solidFill>
                  <a:srgbClr val="00818A"/>
                </a:solidFill>
                <a:latin typeface="Aptos"/>
              </a:rPr>
              <a:t>BAKE-OFF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566928"/>
            <a:ext cx="11155680" cy="68580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2800" b="1">
                <a:solidFill>
                  <a:srgbClr val="0E2038"/>
                </a:solidFill>
                <a:latin typeface="Aptos"/>
              </a:rPr>
              <a:t>Required tests expose reach and failure modes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61872"/>
            <a:ext cx="960120" cy="54864"/>
          </a:xfrm>
          <a:prstGeom prst="rect">
            <a:avLst/>
          </a:prstGeom>
          <a:solidFill>
            <a:srgbClr val="0081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81328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01   Discovery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481328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02   Direct &amp; indirect injection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414016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03   Cross-system exfiltration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9360" y="2414016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04   Authorization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3346704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05   Tool misuse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3346704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06   Credential abuse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4279392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07   Destructive action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4279392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08   Availability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5212080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09   Privacy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5212080"/>
            <a:ext cx="5257800" cy="621792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l"/>
            <a:r>
              <a:rPr sz="1700" b="1">
                <a:solidFill>
                  <a:srgbClr val="0E2038"/>
                </a:solidFill>
                <a:latin typeface="Aptos"/>
              </a:rPr>
              <a:t>10   Detection operations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" y="6236208"/>
            <a:ext cx="10789920" cy="274320"/>
          </a:xfrm>
          <a:prstGeom prst="rect">
            <a:avLst/>
          </a:prstGeom>
          <a:noFill/>
        </p:spPr>
        <p:txBody>
          <a:bodyPr wrap="square" lIns="73152" rIns="73152" tIns="73152" bIns="73152" anchor="t">
            <a:normAutofit/>
          </a:bodyPr>
          <a:lstStyle/>
          <a:p>
            <a:pPr algn="ctr"/>
            <a:r>
              <a:rPr sz="1100" b="1">
                <a:solidFill>
                  <a:srgbClr val="00818A"/>
                </a:solidFill>
                <a:latin typeface="Aptos"/>
              </a:rPr>
              <a:t>Pass conditions must include deterministic denial, traceability, containment and benign usability.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Enterprise AI-agent security beyond agent DLP</dc:title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