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skanything-app.com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One request. Five policy lenses.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841248"/>
            <a:ext cx="10881360" cy="29260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1000" b="1">
                <a:solidFill>
                  <a:srgbClr val="2A9D8F"/>
                </a:solidFill>
                <a:latin typeface="Aptos"/>
              </a:rPr>
              <a:t>A unified enterprise video curriculum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25880"/>
            <a:ext cx="10789920" cy="10972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ctr"/>
            <a:r>
              <a:rPr sz="2800" b="1">
                <a:solidFill>
                  <a:srgbClr val="17324D"/>
                </a:solidFill>
                <a:latin typeface="Aptos"/>
              </a:rPr>
              <a:t>Teach Rule-BAC, RBAC, ABAC, MAC, and DAC as simultaneous constraints—not competing products.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2788920"/>
            <a:ext cx="9875520" cy="731520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ptos"/>
              </a:rPr>
              <a:t>Recommended product: 75–90 minute branching-video core + role practice + scored capstone simulation.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3931920"/>
            <a:ext cx="9966960" cy="91440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ctr"/>
            <a:r>
              <a:rPr sz="2200" b="0">
                <a:solidFill>
                  <a:srgbClr val="1F2933"/>
                </a:solidFill>
                <a:latin typeface="Aptos"/>
              </a:rPr>
              <a:t>Success means the right outcome and the right rationale. A lucky “deny” is not evidence of comprehension.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A scored decision captures more than outcome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841248"/>
            <a:ext cx="10881360" cy="29260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1000" b="1">
                <a:solidFill>
                  <a:srgbClr val="2A9D8F"/>
                </a:solidFill>
                <a:latin typeface="Aptos"/>
              </a:rPr>
              <a:t>Recommended qualification is a governance choice—not a NIST mandate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1234440"/>
            <a:ext cx="5486400" cy="4114800"/>
          </a:xfrm>
          <a:prstGeom prst="rect">
            <a:avLst/>
          </a:prstGeom>
          <a:noFill/>
        </p:spPr>
        <p:txBody>
          <a:bodyPr wrap="square" lIns="109728">
            <a:normAutofit/>
          </a:bodyPr>
          <a:lstStyle/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Outcome: permit / deny / limit / step-up / revoke / escalate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Applicable policy lenses and decisive authoritative facts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Conflict-combining rationale and operational follow-up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Confidence and decision time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0" y="1371600"/>
            <a:ext cx="5166360" cy="731520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2700" b="1">
                <a:solidFill>
                  <a:srgbClr val="FFFFFF"/>
                </a:solidFill>
                <a:latin typeface="Aptos"/>
              </a:rPr>
              <a:t>80% overall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2267712"/>
            <a:ext cx="5166360" cy="731520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800" b="1">
                <a:solidFill>
                  <a:srgbClr val="17324D"/>
                </a:solidFill>
                <a:latin typeface="Aptos"/>
              </a:rPr>
              <a:t>≥70% on coverage + precedence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0" y="3163824"/>
            <a:ext cx="5166360" cy="73152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ptos"/>
              </a:rPr>
              <a:t>Zero critical unsafe permits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4187952"/>
            <a:ext cx="5166360" cy="82296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600" b="1">
                <a:solidFill>
                  <a:srgbClr val="1F2933"/>
                </a:solidFill>
                <a:latin typeface="Aptos"/>
              </a:rPr>
              <a:t>Privileged policy authors: proposed 90% + every critical case correct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Analytic rubric: rationale carries the score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841248"/>
            <a:ext cx="10881360" cy="29260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1000" b="1">
                <a:solidFill>
                  <a:srgbClr val="2A9D8F"/>
                </a:solidFill>
                <a:latin typeface="Aptos"/>
              </a:rPr>
              <a:t>Unsafe permits are critical errors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188720"/>
            <a:ext cx="8001000" cy="502920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1600" b="1">
                <a:solidFill>
                  <a:srgbClr val="17324D"/>
                </a:solidFill>
                <a:latin typeface="Aptos"/>
              </a:rPr>
              <a:t>Constraint coverage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15400" y="1188720"/>
            <a:ext cx="2377440" cy="502920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25%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938528"/>
            <a:ext cx="8001000" cy="502920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1600" b="1">
                <a:solidFill>
                  <a:srgbClr val="17324D"/>
                </a:solidFill>
                <a:latin typeface="Aptos"/>
              </a:rPr>
              <a:t>Decision + precedence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15400" y="1938528"/>
            <a:ext cx="2377440" cy="502920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25%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688336"/>
            <a:ext cx="8001000" cy="502920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1600" b="1">
                <a:solidFill>
                  <a:srgbClr val="17324D"/>
                </a:solidFill>
                <a:latin typeface="Aptos"/>
              </a:rPr>
              <a:t>Evidence quality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15400" y="2688336"/>
            <a:ext cx="2377440" cy="502920"/>
          </a:xfrm>
          <a:prstGeom prst="rect">
            <a:avLst/>
          </a:prstGeom>
          <a:solidFill>
            <a:srgbClr val="176B87"/>
          </a:solidFill>
          <a:ln>
            <a:solidFill>
              <a:srgbClr val="176B87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15%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438144"/>
            <a:ext cx="8001000" cy="502920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1600" b="1">
                <a:solidFill>
                  <a:srgbClr val="17324D"/>
                </a:solidFill>
                <a:latin typeface="Aptos"/>
              </a:rPr>
              <a:t>Operational response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15400" y="3438144"/>
            <a:ext cx="2377440" cy="502920"/>
          </a:xfrm>
          <a:prstGeom prst="rect">
            <a:avLst/>
          </a:prstGeom>
          <a:solidFill>
            <a:srgbClr val="176B87"/>
          </a:solidFill>
          <a:ln>
            <a:solidFill>
              <a:srgbClr val="176B87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15%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4187952"/>
            <a:ext cx="8001000" cy="502920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1600" b="1">
                <a:solidFill>
                  <a:srgbClr val="17324D"/>
                </a:solidFill>
                <a:latin typeface="Aptos"/>
              </a:rPr>
              <a:t>Request decomposition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15400" y="4187952"/>
            <a:ext cx="2377440" cy="502920"/>
          </a:xfrm>
          <a:prstGeom prst="rect">
            <a:avLst/>
          </a:prstGeom>
          <a:solidFill>
            <a:srgbClr val="176B87"/>
          </a:solidFill>
          <a:ln>
            <a:solidFill>
              <a:srgbClr val="176B87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10%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937759"/>
            <a:ext cx="8001000" cy="502920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1600" b="1">
                <a:solidFill>
                  <a:srgbClr val="17324D"/>
                </a:solidFill>
                <a:latin typeface="Aptos"/>
              </a:rPr>
              <a:t>Explanation + handoff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15400" y="4937759"/>
            <a:ext cx="2377440" cy="502920"/>
          </a:xfrm>
          <a:prstGeom prst="rect">
            <a:avLst/>
          </a:prstGeom>
          <a:solidFill>
            <a:srgbClr val="176B87"/>
          </a:solidFill>
          <a:ln>
            <a:solidFill>
              <a:srgbClr val="176B87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10%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833872"/>
            <a:ext cx="10378440" cy="42976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500" b="1">
                <a:solidFill>
                  <a:srgbClr val="1F2933"/>
                </a:solidFill>
                <a:latin typeface="Aptos"/>
              </a:rPr>
              <a:t>Critical examples: ignoring a mandatory deny, inventing authority, or broadening access to close a ticket.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11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Cross-functional tabletop reveals partial truths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841248"/>
            <a:ext cx="10881360" cy="29260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1000" b="1">
                <a:solidFill>
                  <a:srgbClr val="2A9D8F"/>
                </a:solidFill>
                <a:latin typeface="Aptos"/>
              </a:rPr>
              <a:t>45–60 minutes • teams of five to seven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4937760" cy="4480560"/>
          </a:xfrm>
          <a:prstGeom prst="rect">
            <a:avLst/>
          </a:prstGeom>
          <a:noFill/>
        </p:spPr>
        <p:txBody>
          <a:bodyPr wrap="square" lIns="109728">
            <a:normAutofit/>
          </a:bodyPr>
          <a:lstStyle/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HR holds identity record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Data steward holds classification and purpose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IAM holds role map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Security holds device and threat telemetry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Manager holds business objective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Audit holds decision 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97880" y="1280160"/>
            <a:ext cx="5440680" cy="91440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Aptos"/>
              </a:rPr>
              <a:t>No one receives the whole picture.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97880" y="2423160"/>
            <a:ext cx="5440680" cy="2468880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0">
                <a:solidFill>
                  <a:srgbClr val="1F2933"/>
                </a:solidFill>
                <a:latin typeface="Aptos"/>
              </a:rPr>
              <a:t>Score the final decision—and whether the team asks for missing evidence, resolves contradictions, preserves an audit trail, and uses the documented exception owner.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Measure learning, behavior, and 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841248"/>
            <a:ext cx="10881360" cy="29260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1000" b="1">
                <a:solidFill>
                  <a:srgbClr val="2A9D8F"/>
                </a:solidFill>
                <a:latin typeface="Aptos"/>
              </a:rPr>
              <a:t>Completion is implementation data—not proof of competence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188720"/>
            <a:ext cx="2103120" cy="621792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"/>
              </a:rPr>
              <a:t>Reaction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1188720"/>
            <a:ext cx="8412480" cy="621792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1800" b="1">
                <a:solidFill>
                  <a:srgbClr val="17324D"/>
                </a:solidFill>
                <a:latin typeface="Aptos"/>
              </a:rPr>
              <a:t>Relevance • clarity • accessibility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240280"/>
            <a:ext cx="2103120" cy="621792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"/>
              </a:rPr>
              <a:t>Learning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26080" y="2240280"/>
            <a:ext cx="8412480" cy="621792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1800" b="1">
                <a:solidFill>
                  <a:srgbClr val="17324D"/>
                </a:solidFill>
                <a:latin typeface="Aptos"/>
              </a:rPr>
              <a:t>Posttest • unsafe-permit rate • retention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291839"/>
            <a:ext cx="2103120" cy="621792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"/>
              </a:rPr>
              <a:t>Behavior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3291839"/>
            <a:ext cx="8412480" cy="621792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1800" b="1">
                <a:solidFill>
                  <a:srgbClr val="17324D"/>
                </a:solidFill>
                <a:latin typeface="Aptos"/>
              </a:rPr>
              <a:t>Request quality • remediation • escalation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4343400"/>
            <a:ext cx="2103120" cy="621792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"/>
              </a:rPr>
              <a:t>Results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4343400"/>
            <a:ext cx="8412480" cy="621792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1800" b="1">
                <a:solidFill>
                  <a:srgbClr val="17324D"/>
                </a:solidFill>
                <a:latin typeface="Aptos"/>
              </a:rPr>
              <a:t>Exposure time • grants • findings • impact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5623560"/>
            <a:ext cx="10561320" cy="50292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700" b="1">
                <a:solidFill>
                  <a:srgbClr val="1F2933"/>
                </a:solidFill>
                <a:latin typeface="Aptos"/>
              </a:rPr>
              <a:t>Interpret organizational results cautiously: many factors beyond training influence them.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13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Implementation guardrails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841248"/>
            <a:ext cx="10881360" cy="29260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1000" b="1">
                <a:solidFill>
                  <a:srgbClr val="2A9D8F"/>
                </a:solidFill>
                <a:latin typeface="Aptos"/>
              </a:rPr>
              <a:t>Training cannot repair defective authorization design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143000"/>
            <a:ext cx="10835640" cy="4526280"/>
          </a:xfrm>
          <a:prstGeom prst="rect">
            <a:avLst/>
          </a:prstGeom>
          <a:noFill/>
        </p:spPr>
        <p:txBody>
          <a:bodyPr wrap="square" lIns="109728">
            <a:normAutofit/>
          </a:bodyPr>
          <a:lstStyle/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Validate every simulated rule and exception with policy owners.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Test accessibility, usability, and representative comprehension.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Pilot item difficulty, discrimination, timing, and scoring consistency.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Refresh when policy, regulation, architecture, attributes, or exception paths change.</a:t>
            </a:r>
          </a:p>
          <a:p>
            <a:pPr>
              <a:spcAft>
                <a:spcPts val="800"/>
              </a:spcAft>
            </a:pPr>
            <a:r>
              <a:rPr sz="1700">
                <a:solidFill>
                  <a:srgbClr val="1F2933"/>
                </a:solidFill>
                <a:latin typeface="Aptos"/>
              </a:rPr>
              <a:t>Feed recurring failures back to IAM and policy owners; do not relabel design defects as user error.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5806440"/>
            <a:ext cx="10515600" cy="45720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Practical goal: safe action, explicit authority, reliable evidence, and a provable decision.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14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078992"/>
            <a:ext cx="10972800" cy="5074920"/>
          </a:xfrm>
          <a:prstGeom prst="rect">
            <a:avLst/>
          </a:prstGeom>
          <a:noFill/>
        </p:spPr>
        <p:txBody>
          <a:bodyPr wrap="square" lIns="109728">
            <a:normAutofit/>
          </a:bodyPr>
          <a:lstStyle/>
          <a:p>
            <a:pPr>
              <a:spcAft>
                <a:spcPts val="800"/>
              </a:spcAft>
            </a:pPr>
            <a:r>
              <a:rPr sz="1300">
                <a:solidFill>
                  <a:srgbClr val="1F2933"/>
                </a:solidFill>
                <a:latin typeface="Aptos"/>
              </a:rPr>
              <a:t>NIST SP 800-50 Rev. 1 — learning-program lifecycle, assessment, evaluation</a:t>
            </a:r>
          </a:p>
          <a:p>
            <a:pPr>
              <a:spcAft>
                <a:spcPts val="800"/>
              </a:spcAft>
            </a:pPr>
            <a:r>
              <a:rPr sz="1300">
                <a:solidFill>
                  <a:srgbClr val="1F2933"/>
                </a:solidFill>
                <a:latin typeface="Aptos"/>
              </a:rPr>
              <a:t>NISTIR 7316 — access-control taxonomy and Rule-BAC ambiguity</a:t>
            </a:r>
          </a:p>
          <a:p>
            <a:pPr>
              <a:spcAft>
                <a:spcPts val="800"/>
              </a:spcAft>
            </a:pPr>
            <a:r>
              <a:rPr sz="1300">
                <a:solidFill>
                  <a:srgbClr val="1F2933"/>
                </a:solidFill>
                <a:latin typeface="Aptos"/>
              </a:rPr>
              <a:t>NIST SP 800-162; SP 800-205 — ABAC and attribute assurance</a:t>
            </a:r>
          </a:p>
          <a:p>
            <a:pPr>
              <a:spcAft>
                <a:spcPts val="800"/>
              </a:spcAft>
            </a:pPr>
            <a:r>
              <a:rPr sz="1300">
                <a:solidFill>
                  <a:srgbClr val="1F2933"/>
                </a:solidFill>
                <a:latin typeface="Aptos"/>
              </a:rPr>
              <a:t>NIST RBAC project and glossary; MAC, DAC, SoD glossaries</a:t>
            </a:r>
          </a:p>
          <a:p>
            <a:pPr>
              <a:spcAft>
                <a:spcPts val="800"/>
              </a:spcAft>
            </a:pPr>
            <a:r>
              <a:rPr sz="1300">
                <a:solidFill>
                  <a:srgbClr val="1F2933"/>
                </a:solidFill>
                <a:latin typeface="Aptos"/>
              </a:rPr>
              <a:t>NICE Workforce Framework Playbook — Task, Knowledge, Skill alignment</a:t>
            </a:r>
          </a:p>
          <a:p>
            <a:pPr>
              <a:spcAft>
                <a:spcPts val="800"/>
              </a:spcAft>
            </a:pPr>
            <a:r>
              <a:rPr sz="1300">
                <a:solidFill>
                  <a:srgbClr val="1F2933"/>
                </a:solidFill>
                <a:latin typeface="Aptos"/>
              </a:rPr>
              <a:t>NIST SP 800-207; SP 1800-35 architecture — zero trust decision/enforcement</a:t>
            </a:r>
          </a:p>
          <a:p>
            <a:pPr>
              <a:spcAft>
                <a:spcPts val="800"/>
              </a:spcAft>
            </a:pPr>
            <a:r>
              <a:rPr sz="1300">
                <a:solidFill>
                  <a:srgbClr val="1F2933"/>
                </a:solidFill>
                <a:latin typeface="Aptos"/>
              </a:rPr>
              <a:t>Kuhn et al. — pseudo-exhaustive ABAC testing</a:t>
            </a:r>
          </a:p>
          <a:p>
            <a:pPr>
              <a:spcAft>
                <a:spcPts val="800"/>
              </a:spcAft>
            </a:pPr>
            <a:r>
              <a:rPr sz="1300">
                <a:solidFill>
                  <a:srgbClr val="1F2933"/>
                </a:solidFill>
                <a:latin typeface="Aptos"/>
              </a:rPr>
              <a:t>NIST centralized ABAC / local ACL technology description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6144768"/>
            <a:ext cx="10789920" cy="256032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ctr"/>
            <a:r>
              <a:rPr sz="900" b="0">
                <a:solidFill>
                  <a:srgbClr val="556575"/>
                </a:solidFill>
                <a:latin typeface="Aptos"/>
              </a:rPr>
              <a:t>Complete linked source ledger appears in answer.pdf and answer.docx.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2"/>
              </a:rPr>
              <a:t>Explore more questions at Ask Anything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The common decision object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841248"/>
            <a:ext cx="10881360" cy="29260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1000" b="1">
                <a:solidFill>
                  <a:srgbClr val="2A9D8F"/>
                </a:solidFill>
                <a:latin typeface="Aptos"/>
              </a:rPr>
              <a:t>A stable notation prevents authentication/authorization confusion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325880"/>
            <a:ext cx="10652760" cy="777240"/>
          </a:xfrm>
          <a:prstGeom prst="rect">
            <a:avLst/>
          </a:prstGeom>
          <a:solidFill>
            <a:srgbClr val="176B87"/>
          </a:solidFill>
          <a:ln>
            <a:solidFill>
              <a:srgbClr val="176B87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Aptos"/>
              </a:rPr>
              <a:t>SUBJECT  →  ACTION  →  OBJECT / RESOURCE  →  ENVIRONMENT  →  ENTERPRISE POLICIES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2514600"/>
            <a:ext cx="9875520" cy="2377440"/>
          </a:xfrm>
          <a:prstGeom prst="rect">
            <a:avLst/>
          </a:prstGeom>
          <a:noFill/>
        </p:spPr>
        <p:txBody>
          <a:bodyPr wrap="square" lIns="109728">
            <a:norm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1F2933"/>
                </a:solidFill>
                <a:latin typeface="Aptos"/>
              </a:rPr>
              <a:t>Authentication asks: “Who are you?”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1F2933"/>
                </a:solidFill>
                <a:latin typeface="Aptos"/>
              </a:rPr>
              <a:t>Authorization asks: “May this subject perform this action on this resource now?”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1F2933"/>
                </a:solidFill>
                <a:latin typeface="Aptos"/>
              </a:rPr>
              <a:t>Every scenario reuses the same request notation and evidence trail.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Five lenses—different authority, overlapping effect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841248"/>
            <a:ext cx="10881360" cy="29260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1000" b="1">
                <a:solidFill>
                  <a:srgbClr val="2A9D8F"/>
                </a:solidFill>
                <a:latin typeface="Aptos"/>
              </a:rPr>
              <a:t>Rule-BAC must be defined locally because the term is not standardized like the others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" y="1417320"/>
            <a:ext cx="2148840" cy="475488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ptos"/>
              </a:rPr>
              <a:t>DAC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1947672"/>
            <a:ext cx="2148840" cy="566928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500" b="1">
                <a:solidFill>
                  <a:srgbClr val="17324D"/>
                </a:solidFill>
                <a:latin typeface="Aptos"/>
              </a:rPr>
              <a:t>Owner-managed grants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2596896"/>
            <a:ext cx="2148840" cy="50292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200" b="0">
                <a:solidFill>
                  <a:srgbClr val="556575"/>
                </a:solidFill>
                <a:latin typeface="Aptos"/>
              </a:rPr>
              <a:t>Owner, within limits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0" y="1417320"/>
            <a:ext cx="2148840" cy="475488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ptos"/>
              </a:rPr>
              <a:t>RBAC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1947672"/>
            <a:ext cx="2148840" cy="566928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500" b="1">
                <a:solidFill>
                  <a:srgbClr val="17324D"/>
                </a:solidFill>
                <a:latin typeface="Aptos"/>
              </a:rPr>
              <a:t>Role permissions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2596896"/>
            <a:ext cx="2148840" cy="50292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200" b="0">
                <a:solidFill>
                  <a:srgbClr val="556575"/>
                </a:solidFill>
                <a:latin typeface="Aptos"/>
              </a:rPr>
              <a:t>Central process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74920" y="1417320"/>
            <a:ext cx="2148840" cy="475488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ptos"/>
              </a:rPr>
              <a:t>ABAC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74920" y="1947672"/>
            <a:ext cx="2148840" cy="566928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500" b="1">
                <a:solidFill>
                  <a:srgbClr val="17324D"/>
                </a:solidFill>
                <a:latin typeface="Aptos"/>
              </a:rPr>
              <a:t>Attributes + policy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74920" y="2596896"/>
            <a:ext cx="2148840" cy="50292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200" b="0">
                <a:solidFill>
                  <a:srgbClr val="556575"/>
                </a:solidFill>
                <a:latin typeface="Aptos"/>
              </a:rPr>
              <a:t>Governed sources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06640" y="1417320"/>
            <a:ext cx="2148840" cy="475488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ptos"/>
              </a:rPr>
              <a:t>MAC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06640" y="1947672"/>
            <a:ext cx="2148840" cy="566928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500" b="1">
                <a:solidFill>
                  <a:srgbClr val="17324D"/>
                </a:solidFill>
                <a:latin typeface="Aptos"/>
              </a:rPr>
              <a:t>Labels + authorization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06640" y="2596896"/>
            <a:ext cx="2148840" cy="50292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200" b="0">
                <a:solidFill>
                  <a:srgbClr val="556575"/>
                </a:solidFill>
                <a:latin typeface="Aptos"/>
              </a:rPr>
              <a:t>Central authority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738359" y="1417320"/>
            <a:ext cx="2148840" cy="475488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ptos"/>
              </a:rPr>
              <a:t>Rule-BAC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738359" y="1947672"/>
            <a:ext cx="2148840" cy="566928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500" b="1">
                <a:solidFill>
                  <a:srgbClr val="17324D"/>
                </a:solidFill>
                <a:latin typeface="Aptos"/>
              </a:rPr>
              <a:t>Conditional rules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38359" y="2596896"/>
            <a:ext cx="2148840" cy="50292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200" b="0">
                <a:solidFill>
                  <a:srgbClr val="556575"/>
                </a:solidFill>
                <a:latin typeface="Aptos"/>
              </a:rPr>
              <a:t>Policy authority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0120" y="3886200"/>
            <a:ext cx="10241280" cy="114300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ctr"/>
            <a:r>
              <a:rPr sz="2200" b="1">
                <a:solidFill>
                  <a:srgbClr val="1F2933"/>
                </a:solidFill>
                <a:latin typeface="Aptos"/>
              </a:rPr>
              <a:t>Teach the actual decision inputs and authority: role, attribute, label, ownership grant, global rule, relationship, or workflow constraint.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Decision and enforcement are separate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841248"/>
            <a:ext cx="10881360" cy="29260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1000" b="1">
                <a:solidFill>
                  <a:srgbClr val="2A9D8F"/>
                </a:solidFill>
                <a:latin typeface="Aptos"/>
              </a:rPr>
              <a:t>Zero-trust architecture makes the implementation picture concrete</a:t>
            </a:r>
          </a:p>
        </p:txBody>
      </p:sp>
      <p:pic>
        <p:nvPicPr>
          <p:cNvPr id="4" name="Picture 3" descr="nist-zero-trust-reference-architec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361330"/>
            <a:ext cx="7818120" cy="46748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58200" y="1325880"/>
            <a:ext cx="3246120" cy="4297680"/>
          </a:xfrm>
          <a:prstGeom prst="rect">
            <a:avLst/>
          </a:prstGeom>
          <a:noFill/>
        </p:spPr>
        <p:txBody>
          <a:bodyPr wrap="square" lIns="109728">
            <a:normAutofit/>
          </a:bodyPr>
          <a:lstStyle/>
          <a:p>
            <a:pPr>
              <a:spcAft>
                <a:spcPts val="800"/>
              </a:spcAft>
            </a:pPr>
            <a:r>
              <a:rPr sz="1400">
                <a:solidFill>
                  <a:srgbClr val="1F2933"/>
                </a:solidFill>
                <a:latin typeface="Aptos"/>
              </a:rPr>
              <a:t>Policy engine: ultimate grant / deny / revoke decision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1F2933"/>
                </a:solidFill>
                <a:latin typeface="Aptos"/>
              </a:rPr>
              <a:t>Policy administrator: carries the decision out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1F2933"/>
                </a:solidFill>
                <a:latin typeface="Aptos"/>
              </a:rPr>
              <a:t>Policy enforcement point: guards the resource</a:t>
            </a:r>
          </a:p>
          <a:p>
            <a:pPr>
              <a:spcAft>
                <a:spcPts val="800"/>
              </a:spcAft>
            </a:pPr>
            <a:r>
              <a:rPr sz="1400">
                <a:solidFill>
                  <a:srgbClr val="1F2933"/>
                </a:solidFill>
                <a:latin typeface="Aptos"/>
              </a:rPr>
              <a:t>Identity, device, analytics, and data sources inform policy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6053328"/>
            <a:ext cx="7543800" cy="301752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Source: NCCoE / NIST SP 1800-35 supplementary documentation, “Architecture and Builds,” Figure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Central ABAC can coexist with local ACLs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841248"/>
            <a:ext cx="10881360" cy="29260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1000" b="1">
                <a:solidFill>
                  <a:srgbClr val="2A9D8F"/>
                </a:solidFill>
                <a:latin typeface="Aptos"/>
              </a:rPr>
              <a:t>Different access-control lenses can operate at different layers</a:t>
            </a:r>
          </a:p>
        </p:txBody>
      </p:sp>
      <p:pic>
        <p:nvPicPr>
          <p:cNvPr id="4" name="Picture 3" descr="nist-central-abac-ac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297644"/>
            <a:ext cx="7406640" cy="46741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320" y="1508760"/>
            <a:ext cx="3383280" cy="3474720"/>
          </a:xfrm>
          <a:prstGeom prst="rect">
            <a:avLst/>
          </a:prstGeom>
          <a:noFill/>
        </p:spPr>
        <p:txBody>
          <a:bodyPr wrap="square" lIns="109728">
            <a:normAutofit/>
          </a:bodyPr>
          <a:lstStyle/>
          <a:p>
            <a:pPr>
              <a:spcAft>
                <a:spcPts val="800"/>
              </a:spcAft>
            </a:pPr>
            <a:r>
              <a:rPr sz="1600">
                <a:solidFill>
                  <a:srgbClr val="1F2933"/>
                </a:solidFill>
                <a:latin typeface="Aptos"/>
              </a:rPr>
              <a:t>Enterprise ABAC policy can be centrally administered.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1F2933"/>
                </a:solidFill>
                <a:latin typeface="Aptos"/>
              </a:rPr>
              <a:t>Local native ACL mechanisms can enforce translated decisions.</a:t>
            </a:r>
          </a:p>
          <a:p>
            <a:pPr>
              <a:spcAft>
                <a:spcPts val="800"/>
              </a:spcAft>
            </a:pPr>
            <a:r>
              <a:rPr sz="1600">
                <a:solidFill>
                  <a:srgbClr val="1F2933"/>
                </a:solidFill>
                <a:latin typeface="Aptos"/>
              </a:rPr>
              <a:t>A DAC-style local mechanism does not erase higher-order policy.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5989320"/>
            <a:ext cx="7406640" cy="393192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Source: NIST, “A Method and System for Centralized ABAC Policy Administration and Local Policy Decision and Enforcement Using Access Control Lists”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Teach a local combining rule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841248"/>
            <a:ext cx="10881360" cy="29260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1000" b="1">
                <a:solidFill>
                  <a:srgbClr val="2A9D8F"/>
                </a:solidFill>
                <a:latin typeface="Aptos"/>
              </a:rPr>
              <a:t>Instructional sequence—not a universal implementation order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234440"/>
            <a:ext cx="3520440" cy="731520"/>
          </a:xfrm>
          <a:prstGeom prst="rect">
            <a:avLst/>
          </a:prstGeom>
          <a:solidFill>
            <a:srgbClr val="176B87"/>
          </a:solidFill>
          <a:ln>
            <a:solidFill>
              <a:srgbClr val="176B87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1  Identity + session facts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70832" y="1234440"/>
            <a:ext cx="3520440" cy="731520"/>
          </a:xfrm>
          <a:prstGeom prst="rect">
            <a:avLst/>
          </a:prstGeom>
          <a:solidFill>
            <a:srgbClr val="176B87"/>
          </a:solidFill>
          <a:ln>
            <a:solidFill>
              <a:srgbClr val="176B87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2  RBAC baseline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38744" y="1234440"/>
            <a:ext cx="3520440" cy="731520"/>
          </a:xfrm>
          <a:prstGeom prst="rect">
            <a:avLst/>
          </a:prstGeom>
          <a:solidFill>
            <a:srgbClr val="176B87"/>
          </a:solidFill>
          <a:ln>
            <a:solidFill>
              <a:srgbClr val="176B87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3  ABAC + explicit rules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2468880"/>
            <a:ext cx="3520440" cy="731520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4  MAC constraints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70832" y="2468880"/>
            <a:ext cx="3520440" cy="731520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5  DAC inside the boundary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38744" y="2468880"/>
            <a:ext cx="3520440" cy="731520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ptos"/>
              </a:rPr>
              <a:t>6  Enforce • log • re-evaluate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977639"/>
            <a:ext cx="10835640" cy="1188720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2100" b="1">
                <a:solidFill>
                  <a:srgbClr val="17324D"/>
                </a:solidFill>
                <a:latin typeface="Aptos"/>
              </a:rPr>
              <a:t>Example enterprise rule: explicit deny or mandatory constraint overrides a discretionary grant; no applicable permit yields deny; indeterminate results fail closed and escalate.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Audience tiers follow decisions—not seniority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841248"/>
            <a:ext cx="10881360" cy="29260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1000" b="1">
                <a:solidFill>
                  <a:srgbClr val="2A9D8F"/>
                </a:solidFill>
                <a:latin typeface="Aptos"/>
              </a:rPr>
              <a:t>Task, Knowledge, and Skill statements support role-relevant assessment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234440"/>
            <a:ext cx="10972800" cy="4480560"/>
          </a:xfrm>
          <a:prstGeom prst="rect">
            <a:avLst/>
          </a:prstGeom>
          <a:noFill/>
        </p:spPr>
        <p:txBody>
          <a:bodyPr wrap="square" lIns="109728">
            <a:normAutofit/>
          </a:bodyPr>
          <a:lstStyle/>
          <a:p>
            <a:pPr>
              <a:spcAft>
                <a:spcPts val="800"/>
              </a:spcAft>
            </a:pPr>
            <a:r>
              <a:rPr sz="1800">
                <a:solidFill>
                  <a:srgbClr val="1F2933"/>
                </a:solidFill>
                <a:latin typeface="Aptos"/>
              </a:rPr>
              <a:t>All workforce and contractors: request, use, share, report</a:t>
            </a:r>
          </a:p>
          <a:p>
            <a:pPr>
              <a:spcAft>
                <a:spcPts val="800"/>
              </a:spcAft>
            </a:pPr>
            <a:r>
              <a:rPr sz="1800">
                <a:solidFill>
                  <a:srgbClr val="1F2933"/>
                </a:solidFill>
                <a:latin typeface="Aptos"/>
              </a:rPr>
              <a:t>Managers, owners, stewards: approve, classify, review exceptions</a:t>
            </a:r>
          </a:p>
          <a:p>
            <a:pPr>
              <a:spcAft>
                <a:spcPts val="800"/>
              </a:spcAft>
            </a:pPr>
            <a:r>
              <a:rPr sz="1800">
                <a:solidFill>
                  <a:srgbClr val="1F2933"/>
                </a:solidFill>
                <a:latin typeface="Aptos"/>
              </a:rPr>
              <a:t>HR / identity: authoritative attributes and joiner–mover–leaver events</a:t>
            </a:r>
          </a:p>
          <a:p>
            <a:pPr>
              <a:spcAft>
                <a:spcPts val="800"/>
              </a:spcAft>
            </a:pPr>
            <a:r>
              <a:rPr sz="1800">
                <a:solidFill>
                  <a:srgbClr val="1F2933"/>
                </a:solidFill>
                <a:latin typeface="Aptos"/>
              </a:rPr>
              <a:t>IAM / security / platform: roles, labels, rules, decision and enforcement</a:t>
            </a:r>
          </a:p>
          <a:p>
            <a:pPr>
              <a:spcAft>
                <a:spcPts val="800"/>
              </a:spcAft>
            </a:pPr>
            <a:r>
              <a:rPr sz="1800">
                <a:solidFill>
                  <a:srgbClr val="1F2933"/>
                </a:solidFill>
                <a:latin typeface="Aptos"/>
              </a:rPr>
              <a:t>Service desk / IR / privacy / legal / audit: diagnose, preserve evidence, test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5715000"/>
            <a:ext cx="10424160" cy="50292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ptos"/>
              </a:rPr>
              <a:t>Terminal performance: decompose → compute → detect bad evidence → act → explain.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Core learning journey: 75–90 minutes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841248"/>
            <a:ext cx="10881360" cy="29260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1000" b="1">
                <a:solidFill>
                  <a:srgbClr val="2A9D8F"/>
                </a:solidFill>
                <a:latin typeface="Aptos"/>
              </a:rPr>
              <a:t>Short chapters culminate in policy-combining and operational action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1325880"/>
            <a:ext cx="3474720" cy="566928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2100" b="1">
                <a:solidFill>
                  <a:srgbClr val="FFFFFF"/>
                </a:solidFill>
                <a:latin typeface="Aptos"/>
              </a:rPr>
              <a:t>0–2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1993392"/>
            <a:ext cx="3474720" cy="1828800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17324D"/>
                </a:solidFill>
                <a:latin typeface="Aptos"/>
              </a:rPr>
              <a:t>Diagnostic • common notation • DAC boundary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16552" y="1325880"/>
            <a:ext cx="3474720" cy="566928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2100" b="1">
                <a:solidFill>
                  <a:srgbClr val="FFFFFF"/>
                </a:solidFill>
                <a:latin typeface="Aptos"/>
              </a:rPr>
              <a:t>3–5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16552" y="1993392"/>
            <a:ext cx="3474720" cy="1828800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17324D"/>
                </a:solidFill>
                <a:latin typeface="Aptos"/>
              </a:rPr>
              <a:t>RBAC + SoD • ABAC assurance • MAC non-override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38744" y="1325880"/>
            <a:ext cx="3474720" cy="566928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2100" b="1">
                <a:solidFill>
                  <a:srgbClr val="FFFFFF"/>
                </a:solidFill>
                <a:latin typeface="Aptos"/>
              </a:rPr>
              <a:t>6–9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38744" y="1993392"/>
            <a:ext cx="3474720" cy="1828800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17324D"/>
                </a:solidFill>
                <a:latin typeface="Aptos"/>
              </a:rPr>
              <a:t>Rule-BAC ambiguity • combining • response • capstone briefing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4572000"/>
            <a:ext cx="10652760" cy="77724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ctr"/>
            <a:r>
              <a:rPr sz="2100" b="1">
                <a:solidFill>
                  <a:srgbClr val="1F2933"/>
                </a:solidFill>
                <a:latin typeface="Aptos"/>
              </a:rPr>
              <a:t>Recurring fictional enterprise + recurring people, resources, policies, and audit trail = visible consequences when facts change.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19456"/>
            <a:ext cx="11155680" cy="548640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109728" rIns="109728" anchor="t">
            <a:normAutofit/>
          </a:bodyPr>
          <a:lstStyle/>
          <a:p>
            <a:pPr algn="l"/>
            <a:r>
              <a:rPr sz="2700" b="1">
                <a:solidFill>
                  <a:srgbClr val="FFFFFF"/>
                </a:solidFill>
                <a:latin typeface="Aptos"/>
              </a:rPr>
              <a:t>Six simulations make overlap unavoidable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841248"/>
            <a:ext cx="10881360" cy="292608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1000" b="1">
                <a:solidFill>
                  <a:srgbClr val="2A9D8F"/>
                </a:solidFill>
                <a:latin typeface="Aptos"/>
              </a:rPr>
              <a:t>Participants request evidence rather than receiving the whole picture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1234440"/>
            <a:ext cx="5212080" cy="841248"/>
          </a:xfrm>
          <a:prstGeom prst="rect">
            <a:avLst/>
          </a:prstGeom>
          <a:solidFill>
            <a:srgbClr val="176B87"/>
          </a:solidFill>
          <a:ln>
            <a:solidFill>
              <a:srgbClr val="176B87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ptos"/>
              </a:rPr>
              <a:t>Traveling payroll approver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0" y="1234440"/>
            <a:ext cx="5212080" cy="841248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ptos"/>
              </a:rPr>
              <a:t>Clinical researcher + patient record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2532888"/>
            <a:ext cx="5212080" cy="841248"/>
          </a:xfrm>
          <a:prstGeom prst="rect">
            <a:avLst/>
          </a:prstGeom>
          <a:solidFill>
            <a:srgbClr val="176B87"/>
          </a:solidFill>
          <a:ln>
            <a:solidFill>
              <a:srgbClr val="176B87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ptos"/>
              </a:rPr>
              <a:t>Contractor project change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0" y="2532888"/>
            <a:ext cx="5212080" cy="841248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ptos"/>
              </a:rPr>
              <a:t>Merger data room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3831335"/>
            <a:ext cx="5212080" cy="841248"/>
          </a:xfrm>
          <a:prstGeom prst="rect">
            <a:avLst/>
          </a:prstGeom>
          <a:solidFill>
            <a:srgbClr val="176B87"/>
          </a:solidFill>
          <a:ln>
            <a:solidFill>
              <a:srgbClr val="176B87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ptos"/>
              </a:rPr>
              <a:t>Ransomware break-glass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0" y="3831335"/>
            <a:ext cx="5212080" cy="841248"/>
          </a:xfrm>
          <a:prstGeom prst="rect">
            <a:avLst/>
          </a:prstGeom>
          <a:solidFill>
            <a:srgbClr val="2A9D8F"/>
          </a:solidFill>
          <a:ln>
            <a:solidFill>
              <a:srgbClr val="2A9D8F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ptos"/>
              </a:rPr>
              <a:t>AI assistant + confidential source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349240"/>
            <a:ext cx="10561320" cy="502920"/>
          </a:xfrm>
          <a:prstGeom prst="rect">
            <a:avLst/>
          </a:prstGeom>
          <a:solidFill>
            <a:srgbClr val="EAF3F6"/>
          </a:solidFill>
          <a:ln>
            <a:solidFill>
              <a:srgbClr val="EAF3F6"/>
            </a:solidFill>
          </a:ln>
        </p:spPr>
        <p:txBody>
          <a:bodyPr wrap="square" lIns="109728" rIns="109728" anchor="t">
            <a:normAutofit/>
          </a:bodyPr>
          <a:lstStyle/>
          <a:p>
            <a:pPr algn="ctr"/>
            <a:r>
              <a:rPr sz="1800" b="1">
                <a:solidFill>
                  <a:srgbClr val="17324D"/>
                </a:solidFill>
                <a:latin typeface="Aptos"/>
              </a:rPr>
              <a:t>Recurring test: which evidence applies, which constraint governs, who has authority, and what action is safe?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510528"/>
            <a:ext cx="1042416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l"/>
            <a:r>
              <a:rPr sz="800" b="0">
                <a:solidFill>
                  <a:srgbClr val="556575"/>
                </a:solidFill>
                <a:latin typeface="Aptos"/>
              </a:rPr>
              <a:t>Northstar Group • evidence-led access-control curriculum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92240"/>
            <a:ext cx="411480" cy="182880"/>
          </a:xfrm>
          <a:prstGeom prst="rect">
            <a:avLst/>
          </a:prstGeom>
          <a:noFill/>
        </p:spPr>
        <p:txBody>
          <a:bodyPr wrap="square" lIns="109728" rIns="109728" anchor="t">
            <a:normAutofit/>
          </a:bodyPr>
          <a:lstStyle/>
          <a:p>
            <a:pPr algn="r"/>
            <a:r>
              <a:rPr sz="800" b="0">
                <a:solidFill>
                  <a:srgbClr val="556575"/>
                </a:solidFill>
                <a:latin typeface="Aptos"/>
              </a:rPr>
              <a:t>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