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>
            <a:r>
              <a:t>Open with the distinction between a Greenwald-normalized line average and an unlimited density claim. Primary: https://doi.org/10.1126/sciadv.adz3040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>
            <a:r>
              <a:t>Full bibliography:</a:t>
            </a:r>
          </a:p>
          <a:p>
            <a:r>
              <a:t>https://doi.org/10.1126/sciadv.adz3040</a:t>
            </a:r>
          </a:p>
          <a:p>
            <a:r>
              <a:t>https://pmc.ncbi.nlm.nih.gov/articles/PMC12757026/</a:t>
            </a:r>
          </a:p>
          <a:p>
            <a:r>
              <a:t>https://doi.org/10.1088/1741-4326/ac3a65</a:t>
            </a:r>
          </a:p>
          <a:p>
            <a:r>
              <a:t>https://doi.org/10.1088/1741-4326/ace91c</a:t>
            </a:r>
          </a:p>
          <a:p>
            <a:r>
              <a:t>https://doi.org/10.1088/0741-3335/44/8/201</a:t>
            </a:r>
          </a:p>
          <a:p>
            <a:r>
              <a:t>https://doi.org/10.1103/PhysRevLett.128.185003</a:t>
            </a:r>
          </a:p>
          <a:p>
            <a:r>
              <a:t>https://doi.org/10.1038/s41586-024-07313-3</a:t>
            </a:r>
          </a:p>
          <a:p>
            <a:r>
              <a:t>https://doi.org/10.1103/PhysRevLett.133.055101</a:t>
            </a:r>
          </a:p>
          <a:p>
            <a:r>
              <a:t>https://arxiv.org/abs/2210.17129</a:t>
            </a:r>
          </a:p>
          <a:p>
            <a:r>
              <a:t>https://doi.org/10.1007/s10894-015-0039-9</a:t>
            </a:r>
          </a:p>
          <a:p>
            <a:r>
              <a:t>https://conferences.iaea.org/event/392/contributions/36230/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>
            <a:r>
              <a:t>Explain path dependence. Full evidence: https://doi.org/10.1126/sciadv.adz3040 and https://doi.org/10.1088/1741-4326/ac3a65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>
            <a:r>
              <a:t>Shot table: https://pmc.ncbi.nlm.nih.gov/articles/PMC12757026/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>
            <a:r>
              <a:t>Measurements averaged near 5–6 s; causal attribution is moderate. https://doi.org/10.1126/sciadv.adz3040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>
            <a:r>
              <a:t>Stress that this is a reduced-model classification. https://doi.org/10.1088/1741-4326/ac3a65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>
            <a:r>
              <a:t>Do not say tungsten eliminates impurities. https://doi.org/10.1088/1741-4326/ac3a65 https://doi.org/10.1007/s10894-015-0039-9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>
            <a:r>
              <a:t>These caveats come directly from methods/results. https://pmc.ncbi.nlm.nih.gov/articles/PMC12757026/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>
            <a:r>
              <a:t>This is prospective Ask Anything analysis, not a reported EAST result.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>
            <a:r>
              <a:t>Close with evidence grade: observation strong; mechanism moderate; reactor extrapolation limited. https://doi.org/10.1126/sciadv.adz3040</a:t>
            </a:r>
          </a:p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askanything-app.com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6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  <a:latin typeface="Aptos Display"/>
              </a:defRPr>
            </a:pPr>
            <a:r>
              <a:t>A startup trajectory—not brute-force density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9CB4C5"/>
                </a:solidFill>
              </a:defRPr>
            </a:pPr>
            <a:r>
              <a:t>01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63040"/>
            <a:ext cx="640080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7200" b="1">
                <a:solidFill>
                  <a:srgbClr val="24C6A8"/>
                </a:solidFill>
              </a:defRPr>
            </a:pPr>
            <a:r>
              <a:t>1.65 nG</a:t>
            </a:r>
          </a:p>
          <a:p>
            <a:pPr>
              <a:defRPr sz="2500">
                <a:solidFill>
                  <a:srgbClr val="F4F7FA"/>
                </a:solidFill>
              </a:defRPr>
            </a:pPr>
            <a:r>
              <a:t>line-averaged density on EAST</a:t>
            </a:r>
          </a:p>
        </p:txBody>
      </p:sp>
      <p:pic>
        <p:nvPicPr>
          <p:cNvPr id="5" name="Picture 4" descr="figure_2_pwso_lo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79" y="1280160"/>
            <a:ext cx="4114800" cy="2314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31520" y="5943600"/>
            <a:ext cx="10515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CB4C5"/>
                </a:solidFill>
              </a:defRPr>
            </a:pPr>
            <a:r>
              <a:t>Source: Liu et al., Science Advances 12, eadz3040 (2026)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6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  <a:latin typeface="Aptos Display"/>
              </a:defRPr>
            </a:pPr>
            <a:r>
              <a:t>Sources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9CB4C5"/>
                </a:solidFill>
              </a:defRPr>
            </a:pPr>
            <a:r>
              <a:t>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1234440"/>
            <a:ext cx="106984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Liu et al. Science Advances 12, eadz3040 (2026). doi:10.1126/sciadv.adz3040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Escande et al. Nuclear Fusion 62, 026001 (2022). doi:10.1088/1741-4326/ac3a65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Liu et al. Nuclear Fusion 63, 096009 (2023). doi:10.1088/1741-4326/ace91c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Greenwald. PPCF 44, R27 (2002). doi:10.1088/0741-3335/44/8/201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Ding et al. Nature 629, 555 (2024). doi:10.1038/s41586-024-07313-3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5989320"/>
            <a:ext cx="105156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100">
                <a:solidFill>
                  <a:srgbClr val="9CB4C5"/>
                </a:solidFill>
              </a:defRPr>
            </a:pPr>
            <a:r>
              <a:t>Full bibliography and working hyperlinks: companion answer.md / answer.pdf / answer.docx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6345936"/>
            <a:ext cx="11825935" cy="23774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146658"/>
                </a:solidFill>
                <a:latin typeface="Arial"/>
                <a:hlinkClick r:id="rId3"/>
              </a:rPr>
              <a:t>Explore more questions at Ask Anything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6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  <a:latin typeface="Aptos Display"/>
              </a:defRPr>
            </a:pPr>
            <a:r>
              <a:t>The claim in one causal chain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9CB4C5"/>
                </a:solidFill>
              </a:defRPr>
            </a:pPr>
            <a:r>
              <a:t>02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325880"/>
            <a:ext cx="55778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Higher D₂ prefill + up to 600 kW ECRH during ohmic startup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Cleaner startup and progressively conditioned wall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Cooler tungsten target → physical sputtering switches down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Lower Zₑff and radiation → higher density before collapse</a:t>
            </a:r>
          </a:p>
        </p:txBody>
      </p:sp>
      <p:pic>
        <p:nvPicPr>
          <p:cNvPr id="5" name="Picture 4" descr="figure_2_pwso_lo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5120" y="1325880"/>
            <a:ext cx="4937760" cy="277749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20840" y="5989320"/>
            <a:ext cx="48463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CB4C5"/>
                </a:solidFill>
              </a:defRPr>
            </a:pPr>
            <a:r>
              <a:t>Analysis: Escande et al. (2022); Liu et al. (2026)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6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  <a:latin typeface="Aptos Display"/>
              </a:defRPr>
            </a:pPr>
            <a:r>
              <a:t>Eight shots map the accessible branch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9CB4C5"/>
                </a:solidFill>
              </a:defRPr>
            </a:pPr>
            <a:r>
              <a:t>03</a:t>
            </a:r>
          </a:p>
        </p:txBody>
      </p:sp>
      <p:pic>
        <p:nvPicPr>
          <p:cNvPr id="4" name="Picture 3" descr="figure_1_shot_matri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43000"/>
            <a:ext cx="7406640" cy="41662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66760" y="1417320"/>
            <a:ext cx="32004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Prefill scan at ~600 kW rose then saturated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ECRH-only increment was weak at lowest prefill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Same inputs, different shot history: wall state mattered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6080760"/>
            <a:ext cx="7315200" cy="2011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CB4C5"/>
                </a:solidFill>
              </a:defRPr>
            </a:pPr>
            <a:r>
              <a:t>Source: published Table 1, reconstructed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6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  <a:latin typeface="Aptos Display"/>
              </a:defRPr>
            </a:pPr>
            <a:r>
              <a:t>The diagnostic pattern matches reduced impurity feedback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9CB4C5"/>
                </a:solidFill>
              </a:defRPr>
            </a:pPr>
            <a:r>
              <a:t>04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530352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Higher-performing shots: lower target Tₑ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Lower effective charge Zₑff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Lower total radiation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Density maximum rose to 4.8–5.6 ×10¹⁹ m⁻³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0" y="1508760"/>
            <a:ext cx="4206240" cy="777240"/>
          </a:xfrm>
          <a:prstGeom prst="roundRect">
            <a:avLst/>
          </a:prstGeom>
          <a:solidFill>
            <a:srgbClr val="143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086600" y="1618488"/>
            <a:ext cx="374903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4C6A8"/>
                </a:solidFill>
              </a:defRPr>
            </a:pPr>
            <a:r>
              <a:t>target Tₑ   ↓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0" y="2743200"/>
            <a:ext cx="4206240" cy="777240"/>
          </a:xfrm>
          <a:prstGeom prst="roundRect">
            <a:avLst/>
          </a:prstGeom>
          <a:solidFill>
            <a:srgbClr val="143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086600" y="2852928"/>
            <a:ext cx="374903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24C6A8"/>
                </a:solidFill>
              </a:defRPr>
            </a:pPr>
            <a:r>
              <a:t>Zₑff   ↓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858000" y="3977639"/>
            <a:ext cx="4206240" cy="777240"/>
          </a:xfrm>
          <a:prstGeom prst="roundRect">
            <a:avLst/>
          </a:prstGeom>
          <a:solidFill>
            <a:srgbClr val="14374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086600" y="4087368"/>
            <a:ext cx="3749039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400" b="1">
                <a:solidFill>
                  <a:srgbClr val="EF855B"/>
                </a:solidFill>
              </a:defRPr>
            </a:pPr>
            <a:r>
              <a:t>density   ↑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6080760"/>
            <a:ext cx="10058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CB4C5"/>
                </a:solidFill>
              </a:defRPr>
            </a:pPr>
            <a:r>
              <a:t>Source: Liu et al. (2026), Figs. 2–3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6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  <a:latin typeface="Aptos Display"/>
              </a:defRPr>
            </a:pPr>
            <a:r>
              <a:t>“Density-free” is a model basin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9CB4C5"/>
                </a:solidFill>
              </a:defRPr>
            </a:pPr>
            <a:r>
              <a:t>05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56692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PWSO fixed point: R₊ = α(P−R)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Runaway boundary occurs when loop gain α &gt; 1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On cool tungsten, sputtering yield collapses below threshold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Predicted density threshold then moves sharply upward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132320" y="1554480"/>
            <a:ext cx="3749039" cy="3474720"/>
          </a:xfrm>
          <a:prstGeom prst="roundRect">
            <a:avLst/>
          </a:prstGeom>
          <a:solidFill>
            <a:srgbClr val="143748"/>
          </a:solidFill>
          <a:ln>
            <a:solidFill>
              <a:srgbClr val="24C6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543800" y="1874519"/>
            <a:ext cx="2926080" cy="2651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700" b="1">
                <a:solidFill>
                  <a:srgbClr val="EF855B"/>
                </a:solidFill>
              </a:defRPr>
            </a:pPr>
            <a:r>
              <a:t>warm target</a:t>
            </a:r>
          </a:p>
          <a:p>
            <a:pPr algn="ctr">
              <a:defRPr sz="1700" b="0">
                <a:solidFill>
                  <a:srgbClr val="F4F7FA"/>
                </a:solidFill>
              </a:defRPr>
            </a:pPr>
            <a:r>
              <a:t>sputtering active</a:t>
            </a:r>
          </a:p>
          <a:p>
            <a:pPr algn="ctr">
              <a:defRPr sz="1700" b="0">
                <a:solidFill>
                  <a:srgbClr val="F4F7FA"/>
                </a:solidFill>
              </a:defRPr>
            </a:pPr>
            <a:r>
              <a:t>finite limit</a:t>
            </a:r>
          </a:p>
          <a:p>
            <a:pPr algn="ctr">
              <a:defRPr sz="2800" b="0">
                <a:solidFill>
                  <a:srgbClr val="F4F7FA"/>
                </a:solidFill>
              </a:defRPr>
            </a:pPr>
            <a:r>
              <a:t>→</a:t>
            </a:r>
          </a:p>
          <a:p>
            <a:pPr algn="ctr">
              <a:defRPr sz="1700" b="1">
                <a:solidFill>
                  <a:srgbClr val="24C6A8"/>
                </a:solidFill>
              </a:defRPr>
            </a:pPr>
            <a:r>
              <a:t>cool target</a:t>
            </a:r>
          </a:p>
          <a:p>
            <a:pPr algn="ctr">
              <a:defRPr sz="1700" b="0">
                <a:solidFill>
                  <a:srgbClr val="F4F7FA"/>
                </a:solidFill>
              </a:defRPr>
            </a:pPr>
            <a:r>
              <a:t>sputtering suppressed</a:t>
            </a:r>
          </a:p>
          <a:p>
            <a:pPr algn="ctr">
              <a:defRPr sz="1700" b="0">
                <a:solidFill>
                  <a:srgbClr val="24C6A8"/>
                </a:solidFill>
              </a:defRPr>
            </a:pPr>
            <a:r>
              <a:t>density-free basin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080760"/>
            <a:ext cx="10058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CB4C5"/>
                </a:solidFill>
              </a:defRPr>
            </a:pPr>
            <a:r>
              <a:t>Analysis: PWSO model; source Escande et al., Nuclear Fusion 62 (2022)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6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  <a:latin typeface="Aptos Display"/>
              </a:defRPr>
            </a:pPr>
            <a:r>
              <a:t>Why tungsten enables—and endangers—the branch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9CB4C5"/>
                </a:solidFill>
              </a:defRPr>
            </a:pPr>
            <a:r>
              <a:t>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566928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Carbon: chemical sputtering persists at low energy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Tungsten: physical sputtering has an energy threshold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Below threshold, impurity source can switch down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Above it, trace high-Z radiation remains hazardous</a:t>
            </a:r>
          </a:p>
        </p:txBody>
      </p:sp>
      <p:pic>
        <p:nvPicPr>
          <p:cNvPr id="5" name="Picture 4" descr="figure_2_pwso_loop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1325880"/>
            <a:ext cx="4800600" cy="27003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766560" y="5989320"/>
            <a:ext cx="45720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CB4C5"/>
                </a:solidFill>
              </a:defRPr>
            </a:pPr>
            <a:r>
              <a:t>Analysis: PWSO; EAST tungsten experiment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6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  <a:latin typeface="Aptos Display"/>
              </a:defRPr>
            </a:pPr>
            <a:r>
              <a:t>What the experiment did not demonstrate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9CB4C5"/>
                </a:solidFill>
              </a:defRPr>
            </a:pPr>
            <a:r>
              <a:t>07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64922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Not unlimited density: representative shot still terminated near 1.5 nG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Not a separatrix result: edge density stayed below 0.75 nG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Not burning H-mode: ~250 kA ohmic/ECRH-assisted scenario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No reported long dwell at 1.65 nG or gain improvement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909560" y="1600200"/>
            <a:ext cx="2926080" cy="2926080"/>
          </a:xfrm>
          <a:prstGeom prst="roundRect">
            <a:avLst/>
          </a:prstGeom>
          <a:solidFill>
            <a:srgbClr val="732D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75320" y="2011680"/>
            <a:ext cx="219456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800" b="1">
                <a:solidFill>
                  <a:srgbClr val="F4F7FA"/>
                </a:solidFill>
              </a:defRPr>
            </a:pPr>
            <a:r>
              <a:t>MODEL\nBASIN\n≠\nNO LIMITS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6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  <a:latin typeface="Aptos Display"/>
              </a:defRPr>
            </a:pPr>
            <a:r>
              <a:t>The next test is integrated, causal, and state-aware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9CB4C5"/>
                </a:solidFill>
              </a:defRPr>
            </a:pPr>
            <a:r>
              <a:t>08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6583680" cy="4480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Factor prefill, ECRH waveform, lithiation, and shot order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Control to target Tₑ, W influx, radiation topology—not settings alone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Report dwell above nG, confinement, erosion, and disruption margin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Demonstrate reversibility across the sputtering threshold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680960" y="1554480"/>
            <a:ext cx="1691640" cy="868680"/>
          </a:xfrm>
          <a:prstGeom prst="roundRect">
            <a:avLst/>
          </a:prstGeom>
          <a:solidFill>
            <a:srgbClr val="24C6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7754112" y="1783080"/>
            <a:ext cx="1545336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071622"/>
                </a:solidFill>
              </a:defRPr>
            </a:pPr>
            <a:r>
              <a:t>STARTUP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9646920" y="1554480"/>
            <a:ext cx="1691640" cy="868680"/>
          </a:xfrm>
          <a:prstGeom prst="roundRect">
            <a:avLst/>
          </a:prstGeom>
          <a:solidFill>
            <a:srgbClr val="24C6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720072" y="1783080"/>
            <a:ext cx="1545336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071622"/>
                </a:solidFill>
              </a:defRPr>
            </a:pPr>
            <a:r>
              <a:t>WALL STATE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680960" y="2880360"/>
            <a:ext cx="1691640" cy="868680"/>
          </a:xfrm>
          <a:prstGeom prst="roundRect">
            <a:avLst/>
          </a:prstGeom>
          <a:solidFill>
            <a:srgbClr val="24C6A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7754112" y="3108960"/>
            <a:ext cx="1545336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071622"/>
                </a:solidFill>
              </a:defRPr>
            </a:pPr>
            <a:r>
              <a:t>DENSITY RAMP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646920" y="2880360"/>
            <a:ext cx="1691640" cy="868680"/>
          </a:xfrm>
          <a:prstGeom prst="roundRect">
            <a:avLst/>
          </a:prstGeom>
          <a:solidFill>
            <a:srgbClr val="EF855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20072" y="3108960"/>
            <a:ext cx="1545336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200" b="1">
                <a:solidFill>
                  <a:srgbClr val="071622"/>
                </a:solidFill>
              </a:defRPr>
            </a:pPr>
            <a:r>
              <a:t>H-MODE / BURNING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2960" y="6080760"/>
            <a:ext cx="1005840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900">
                <a:solidFill>
                  <a:srgbClr val="9CB4C5"/>
                </a:solidFill>
              </a:defRPr>
            </a:pPr>
            <a:r>
              <a:t>Analysis: proposed validation program based on reported limitations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71622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94360" y="41148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F4F7FA"/>
                </a:solidFill>
                <a:latin typeface="Aptos Display"/>
              </a:defRPr>
            </a:pPr>
            <a:r>
              <a:t>Bottom line: a controllable feedback branch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292840" y="320040"/>
            <a:ext cx="411480" cy="274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9CB4C5"/>
                </a:solidFill>
              </a:defRPr>
            </a:pPr>
            <a:r>
              <a:t>09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417320"/>
            <a:ext cx="6492240" cy="43891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ECRH + neutral prefill changed the startup path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Cool, conditioned tungsten suppressed physical sputtering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Impurity radiation stayed low enough to reach 1.65 nG</a:t>
            </a:r>
          </a:p>
          <a:p>
            <a:pPr>
              <a:spcAft>
                <a:spcPts val="1500"/>
              </a:spcAft>
              <a:defRPr sz="1900">
                <a:solidFill>
                  <a:srgbClr val="F4F7FA"/>
                </a:solidFill>
                <a:latin typeface="Aptos"/>
              </a:defRPr>
            </a:pPr>
            <a:r>
              <a:t>Promising boundary physics; reactor integration remains open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63840" y="1554480"/>
            <a:ext cx="3108960" cy="3108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3000" b="1">
                <a:solidFill>
                  <a:srgbClr val="24C6A8"/>
                </a:solidFill>
              </a:defRPr>
            </a:pPr>
            <a:r>
              <a:t>CONTROL\nTHE WALL–PLASMA\nLOOP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2880" y="6656832"/>
            <a:ext cx="11825935" cy="128016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r"/>
            <a:r>
              <a:rPr sz="700">
                <a:solidFill>
                  <a:srgbClr val="646E7D"/>
                </a:solidFill>
                <a:latin typeface="Arial"/>
              </a:rPr>
              <a:t>Created with AskAnything · askanything-app.com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Beyond the Greenwald Density Limit on EAST</dc:title>
  <dc:subject/>
  <dc:creator>AskAnything</dc:creator>
  <cp:keywords/>
  <dc:description>askanything-app.com</dc:description>
  <cp:lastModifiedBy>AskAnything</cp:lastModifiedBy>
  <cp:revision>1</cp:revision>
  <dcterms:created xsi:type="dcterms:W3CDTF">2013-01-27T09:14:16Z</dcterms:created>
  <dcterms:modified xsi:type="dcterms:W3CDTF">2013-01-27T09:15:58Z</dcterms:modified>
  <cp:category/>
</cp:coreProperties>
</file>